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Default Extension="jpeg" ContentType="image/jpeg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</Types>
</file>

<file path=_rels/.rels><?xml version="1.0" encoding="UTF-8" standalone="yes"?>
<Relationships xmlns="http://schemas.openxmlformats.org/package/2006/relationships">
    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1"/>
  </p:sldIdLst>
  <p:sldSz cx="9144000" cy="6858000" type="screen4x3"/>
  <p:notesSz cx="6858000" cy="9144000"/>
</p:presentation>
</file>

<file path=ppt/_rels/presentation.xml.rels><?xml version="1.0" encoding="UTF-8" standalone="yes"?>
<Relationships xmlns="http://schemas.openxmlformats.org/package/2006/relationships">
    <Relationship Id="rId1" Type="http://schemas.openxmlformats.org/officeDocument/2006/relationships/slide" Target="slides/slide1.xml"/>
</Relationships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
<Relationship Id="rId2" Type="http://schemas.openxmlformats.org/officeDocument/2006/relationships/image" Target="../media/image2.jpeg"/>
<Relationship Id="rId3" Type="http://schemas.openxmlformats.org/officeDocument/2006/relationships/image" Target="../media/image3.png"/>
<Relationship Id="rId4" Type="http://schemas.openxmlformats.org/officeDocument/2006/relationships/image" Target="../media/image4.jpeg"/>
<Relationship Id="rId5" Type="http://schemas.openxmlformats.org/officeDocument/2006/relationships/image" Target="../media/image5.png"/>
<Relationship Id="rId6" Type="http://schemas.openxmlformats.org/officeDocument/2006/relationships/image" Target="../media/image6.png"/>
<Relationship Id="rId7" Type="http://schemas.openxmlformats.org/officeDocument/2006/relationships/image" Target="../media/image7.png"/>
<Relationship Id="rId8" Type="http://schemas.openxmlformats.org/officeDocument/2006/relationships/image" Target="../media/image8.png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!-- Header --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350000" y="200000"/>
            <a:ext cx="8444000" cy="850000"/>
          </a:xfrm>
          <a:prstGeom prst="rect">
            <a:avLst/>
          </a:prstGeom>
          <a:solidFill>
            <a:srgbClr val="E74C3C"/>
          </a:solidFill>
        </p:spPr>
        <p:txBody>
          <a:bodyPr/>
          <a:lstStyle/>
          <a:p>
            <a:r>
              <a:rPr lang="ru-RU" sz="1800" b="1">
                <a:solidFill>
                  <a:srgbClr val="FFFFFF"/>
                </a:solidFill>
                <a:latin typeface="Arial"/>
              </a:rPr>
              <a:t>ПРОФИЛАКТИКА И ЛЕЧЕНИЕ ПЕРЕНОШЕННЫХ НОВОРОЖДЁННЫХ</a:t>
            </a:r>
          </a:p>
          <a:p>
            <a:r>
              <a:rPr lang="ru-RU" sz="1200">
                <a:solidFill>
                  <a:srgbClr val="FFFFFF"/>
                </a:solidFill>
              </a:rPr>
              <a:t>Сагдуллаева М.А., PhD • ТГМУ</a:t>
            </a:r>
          </a:p>
        </p:txBody>
      </p:sp>
      <!-- Row 1: Col 1 - АКТУАЛЬНОСТЬ -->
      <p:sp>
        <p:nvSpPr>
          <p:cNvPr id="3" name="Col1"/>
          <p:cNvSpPr>
            <a:spLocks noGrp="1"/>
          </p:cNvSpPr>
          <p:nvPr/>
        </p:nvSpPr>
        <p:spPr>
          <a:xfrm>
            <a:off x="350000" y="1200000"/>
            <a:ext cx="2600000" cy="1600000"/>
          </a:xfrm>
          <a:prstGeom prst="rect">
            <a:avLst/>
          </a:prstGeom>
          <a:solidFill>
            <a:srgbClr val="FFF3CD"/>
          </a:solidFill>
        </p:spPr>
        <p:txBody>
          <a:bodyPr/>
          <a:lstStyle/>
          <a:p>
            <a:r>
              <a:rPr lang="ru-RU" sz="1100" b="1">
                <a:solidFill>
                  <a:srgbClr val="C0392B"/>
                </a:solidFill>
              </a:rPr>
              <a:t>АКТУАЛЬНОСТЬ</a:t>
            </a:r>
          </a:p>
          <a:p>
            <a:r>
              <a:rPr lang="ru-RU" sz="850">
                <a:solidFill>
                  <a:srgbClr val="555555"/>
                </a:solidFill>
              </a:rPr>
              <a:t>FIGO/ACOG: &gt;42 нед</a:t>
            </a:r>
          </a:p>
          <a:p>
            <a:r>
              <a:rPr lang="ru-RU" sz="850">
                <a:solidFill>
                  <a:srgbClr val="555555"/>
                </a:solidFill>
              </a:rPr>
              <a:t>РУз: &gt;287 дней</a:t>
            </a:r>
          </a:p>
          <a:p>
            <a:r>
              <a:rPr lang="ru-RU" sz="900" b="1">
                <a:solidFill>
                  <a:srgbClr val="C0392B"/>
                </a:solidFill>
              </a:rPr>
              <a:t>Статистика:</a:t>
            </a:r>
          </a:p>
          <a:p>
            <a:r>
              <a:rPr lang="ru-RU" sz="800">
                <a:solidFill>
                  <a:srgbClr val="555555"/>
                </a:solidFill>
              </a:rPr>
              <a:t>• 15M недон./год</a:t>
            </a:r>
          </a:p>
          <a:p>
            <a:r>
              <a:rPr lang="ru-RU" sz="800">
                <a:solidFill>
                  <a:srgbClr val="555555"/>
                </a:solidFill>
              </a:rPr>
              <a:t>• 1M смертность</a:t>
            </a:r>
          </a:p>
          <a:p>
            <a:r>
              <a:rPr lang="ru-RU" sz="800">
                <a:solidFill>
                  <a:srgbClr val="555555"/>
                </a:solidFill>
              </a:rPr>
              <a:t>• 10% от общего</a:t>
            </a:r>
          </a:p>
          <a:p>
            <a:r>
              <a:rPr lang="ru-RU" sz="900" b="1">
                <a:solidFill>
                  <a:srgbClr val="C0392B"/>
                </a:solidFill>
              </a:rPr>
              <a:t>Риски:</a:t>
            </a:r>
          </a:p>
          <a:p>
            <a:r>
              <a:rPr lang="ru-RU" sz="750">
                <a:solidFill>
                  <a:srgbClr val="555555"/>
                </a:solidFill>
              </a:rPr>
              <a:t>Асфиксия, нарушения развития</a:t>
            </a:r>
          </a:p>
        </p:txBody>
      </p:sp>
      <!-- Row 1: Col 2 - ЦЕЛЬ -->
      <p:sp>
        <p:nvSpPr>
          <p:cNvPr id="4" name="Col2"/>
          <p:cNvSpPr>
            <a:spLocks noGrp="1"/>
          </p:cNvSpPr>
          <p:nvPr/>
        </p:nvSpPr>
        <p:spPr>
          <a:xfrm>
            <a:off x="3100000" y="1200000"/>
            <a:ext cx="2700000" cy="1600000"/>
          </a:xfrm>
          <a:prstGeom prst="rect">
            <a:avLst/>
          </a:prstGeom>
          <a:solidFill>
            <a:srgbClr val="D1ECF1"/>
          </a:solidFill>
        </p:spPr>
        <p:txBody>
          <a:bodyPr/>
          <a:lstStyle/>
          <a:p>
            <a:r>
              <a:rPr lang="ru-RU" sz="1100" b="1">
                <a:solidFill>
                  <a:srgbClr val="0C5460"/>
                </a:solidFill>
              </a:rPr>
              <a:t>ЦЕЛЬ И МЕТОДЫ</a:t>
            </a:r>
          </a:p>
          <a:p>
            <a:r>
              <a:rPr lang="ru-RU" sz="800">
                <a:solidFill>
                  <a:srgbClr val="555555"/>
                </a:solidFill>
              </a:rPr>
              <a:t>Совершенствование профилактики</a:t>
            </a:r>
          </a:p>
          <a:p>
            <a:r>
              <a:rPr lang="ru-RU" sz="900" b="1">
                <a:solidFill>
                  <a:srgbClr val="0C5460"/>
                </a:solidFill>
              </a:rPr>
              <a:t>Объект: 226+68</a:t>
            </a:r>
          </a:p>
          <a:p>
            <a:r>
              <a:rPr lang="ru-RU" sz="900" b="1">
                <a:solidFill>
                  <a:srgbClr val="0C5460"/>
                </a:solidFill>
              </a:rPr>
              <a:t>Методы:</a:t>
            </a:r>
          </a:p>
          <a:p>
            <a:r>
              <a:rPr lang="ru-RU" sz="750">
                <a:solidFill>
                  <a:srgbClr val="555555"/>
                </a:solidFill>
              </a:rPr>
              <a:t>• Аналитический</a:t>
            </a:r>
          </a:p>
          <a:p>
            <a:r>
              <a:rPr lang="ru-RU" sz="750">
                <a:solidFill>
                  <a:srgbClr val="555555"/>
                </a:solidFill>
              </a:rPr>
              <a:t>• Гигиенический</a:t>
            </a:r>
          </a:p>
          <a:p>
            <a:r>
              <a:rPr lang="ru-RU" sz="750">
                <a:solidFill>
                  <a:srgbClr val="555555"/>
                </a:solidFill>
              </a:rPr>
              <a:t>• Клинический</a:t>
            </a:r>
          </a:p>
          <a:p>
            <a:r>
              <a:rPr lang="ru-RU" sz="750">
                <a:solidFill>
                  <a:srgbClr val="555555"/>
                </a:solidFill>
              </a:rPr>
              <a:t>• Биохимический</a:t>
            </a:r>
          </a:p>
          <a:p>
            <a:r>
              <a:rPr lang="ru-RU" sz="750">
                <a:solidFill>
                  <a:srgbClr val="555555"/>
                </a:solidFill>
              </a:rPr>
              <a:t>• Статистический</a:t>
            </a:r>
          </a:p>
        </p:txBody>
      </p:sp>
      <!-- Row 1: Col 3 - ДАННЫЕ -->
      <p:sp>
        <p:nvSpPr>
          <p:cNvPr id="5" name="Col3"/>
          <p:cNvSpPr>
            <a:spLocks noGrp="1"/>
          </p:cNvSpPr>
          <p:nvPr/>
        </p:nvSpPr>
        <p:spPr>
          <a:xfrm>
            <a:off x="5950000" y="1200000"/>
            <a:ext cx="2844000" cy="1600000"/>
          </a:xfrm>
          <a:prstGeom prst="rect">
            <a:avLst/>
          </a:prstGeom>
          <a:solidFill>
            <a:srgbClr val="D4EDDA"/>
          </a:solidFill>
        </p:spPr>
        <p:txBody>
          <a:bodyPr/>
          <a:lstStyle/>
          <a:p>
            <a:r>
              <a:rPr lang="ru-RU" sz="1100" b="1">
                <a:solidFill>
                  <a:srgbClr val="155724"/>
                </a:solidFill>
              </a:rPr>
              <a:t>ДАННЫЕ 2016-2021</a:t>
            </a:r>
          </a:p>
          <a:p>
            <a:r>
              <a:rPr lang="ru-RU" sz="850" b="1">
                <a:solidFill>
                  <a:srgbClr val="155724"/>
                </a:solidFill>
              </a:rPr>
              <a:t>Рождаемость +24%:</a:t>
            </a:r>
          </a:p>
          <a:p>
            <a:r>
              <a:rPr lang="ru-RU" sz="750">
                <a:solidFill>
                  <a:srgbClr val="555555"/>
                </a:solidFill>
              </a:rPr>
              <a:t>2016: 726,170</a:t>
            </a:r>
          </a:p>
          <a:p>
            <a:r>
              <a:rPr lang="ru-RU" sz="750">
                <a:solidFill>
                  <a:srgbClr val="555555"/>
                </a:solidFill>
              </a:rPr>
              <a:t>2021: 905,211</a:t>
            </a:r>
          </a:p>
          <a:p>
            <a:r>
              <a:rPr lang="ru-RU" sz="850" b="1">
                <a:solidFill>
                  <a:srgbClr val="155724"/>
                </a:solidFill>
              </a:rPr>
              <a:t>Заболеваемость:</a:t>
            </a:r>
          </a:p>
          <a:p>
            <a:r>
              <a:rPr lang="ru-RU" sz="750">
                <a:solidFill>
                  <a:srgbClr val="555555"/>
                </a:solidFill>
              </a:rPr>
              <a:t>Анемия 17.1%</a:t>
            </a:r>
          </a:p>
          <a:p>
            <a:r>
              <a:rPr lang="ru-RU" sz="750">
                <a:solidFill>
                  <a:srgbClr val="555555"/>
                </a:solidFill>
              </a:rPr>
              <a:t>ГИЭ 15.7%</a:t>
            </a:r>
          </a:p>
          <a:p>
            <a:r>
              <a:rPr lang="ru-RU" sz="750">
                <a:solidFill>
                  <a:srgbClr val="555555"/>
                </a:solidFill>
              </a:rPr>
              <a:t>Бронхиолит 11.9%</a:t>
            </a:r>
          </a:p>
        </p:txBody>
      </p:sp>
      <!-- Images Row -->
      <p:pic>
        <p:nvPicPr>
          <p:cNvPr id="11" name="Image1"/>
          <p:cNvPicPr/>
          <p:nvPr/>
        </p:nvPicPr>
        <p:blipFill>
          <a:blip r:embed="rId1"/>
          <a:stretch>
            <a:fillRect/>
          </a:stretch>
        </p:blipFill>
        <p:spPr>
          <a:xfrm>
            <a:off x="350000" y="3000000"/>
            <a:ext cx="1400000" cy="1000000"/>
          </a:xfrm>
          <a:prstGeom prst="rect">
            <a:avLst/>
          </a:prstGeom>
        </p:spPr>
      </p:pic>
      <p:pic>
        <p:nvPicPr>
          <p:cNvPr id="12" name="Image2"/>
          <p:cNvPicPr/>
          <p:nvPr/>
        </p:nvPicPr>
        <p:blipFill>
          <a:blip r:embed="rId2"/>
          <a:stretch>
            <a:fillRect/>
          </a:stretch>
        </p:blipFill>
        <p:spPr>
          <a:xfrm>
            <a:off x="1830000" y="3000000"/>
            <a:ext cx="1400000" cy="1000000"/>
          </a:xfrm>
          <a:prstGeom prst="rect">
            <a:avLst/>
          </a:prstGeom>
        </p:spPr>
      </p:pic>
      <p:pic>
        <p:nvPicPr>
          <p:cNvPr id="13" name="Image3"/>
          <p:cNvPicPr/>
          <p:nvPr/>
        </p:nvPicPr>
        <p:blipFill>
          <a:blip r:embed="rId3"/>
          <a:stretch>
            <a:fillRect/>
          </a:stretch>
        </p:blipFill>
        <p:spPr>
          <a:xfrm>
            <a:off x="3310000" y="3000000"/>
            <a:ext cx="1400000" cy="1000000"/>
          </a:xfrm>
          <a:prstGeom prst="rect">
            <a:avLst/>
          </a:prstGeom>
        </p:spPr>
      </p:pic>
      <p:pic>
        <p:nvPicPr>
          <p:cNvPr id="14" name="Image4"/>
          <p:cNvPicPr/>
          <p:nvPr/>
        </p:nvPicPr>
        <p:blipFill>
          <a:blip r:embed="rId4"/>
          <a:stretch>
            <a:fillRect/>
          </a:stretch>
        </p:blipFill>
        <p:spPr>
          <a:xfrm>
            <a:off x="4790000" y="3000000"/>
            <a:ext cx="1400000" cy="1000000"/>
          </a:xfrm>
          <a:prstGeom prst="rect">
            <a:avLst/>
          </a:prstGeom>
        </p:spPr>
      </p:pic>
      <p:pic>
        <p:nvPicPr>
          <p:cNvPr id="15" name="Image5"/>
          <p:cNvPicPr/>
          <p:nvPr/>
        </p:nvPicPr>
        <p:blipFill>
          <a:blip r:embed="rId5"/>
          <a:stretch>
            <a:fillRect/>
          </a:stretch>
        </p:blipFill>
        <p:spPr>
          <a:xfrm>
            <a:off x="350000" y="4080000"/>
            <a:ext cx="1400000" cy="1000000"/>
          </a:xfrm>
          <a:prstGeom prst="rect">
            <a:avLst/>
          </a:prstGeom>
        </p:spPr>
      </p:pic>
      <p:pic>
        <p:nvPicPr>
          <p:cNvPr id="16" name="Image6"/>
          <p:cNvPicPr/>
          <p:nvPr/>
        </p:nvPicPr>
        <p:blipFill>
          <a:blip r:embed="rId6"/>
          <a:stretch>
            <a:fillRect/>
          </a:stretch>
        </p:blipFill>
        <p:spPr>
          <a:xfrm>
            <a:off x="1830000" y="4080000"/>
            <a:ext cx="1400000" cy="1000000"/>
          </a:xfrm>
          <a:prstGeom prst="rect">
            <a:avLst/>
          </a:prstGeom>
        </p:spPr>
      </p:pic>
      <p:pic>
        <p:nvPicPr>
          <p:cNvPr id="17" name="Image7"/>
          <p:cNvPicPr/>
          <p:nvPr/>
        </p:nvPicPr>
        <p:blipFill>
          <a:blip r:embed="rId7"/>
          <a:stretch>
            <a:fillRect/>
          </a:stretch>
        </p:blipFill>
        <p:spPr>
          <a:xfrm>
            <a:off x="3310000" y="4080000"/>
            <a:ext cx="1400000" cy="1000000"/>
          </a:xfrm>
          <a:prstGeom prst="rect">
            <a:avLst/>
          </a:prstGeom>
        </p:spPr>
      </p:pic>
      <p:pic>
        <p:nvPicPr>
          <p:cNvPr id="18" name="Image8"/>
          <p:cNvPicPr/>
          <p:nvPr/>
        </p:nvPicPr>
        <p:blipFill>
          <a:blip r:embed="rId8"/>
          <a:stretch>
            <a:fillRect/>
          </a:stretch>
        </p:blipFill>
        <p:spPr>
          <a:xfrm>
            <a:off x="4790000" y="4080000"/>
            <a:ext cx="1400000" cy="1000000"/>
          </a:xfrm>
          <a:prstGeom prst="rect">
            <a:avLst/>
          </a:prstGeom>
        </p:spPr>
      </p:pic>
      <!-- Row 2: ВЫВОДЫ -->
      <p:sp>
        <p:nvSpPr>
          <p:cNvPr id="20" name="Conclusion"/>
          <p:cNvSpPr>
            <a:spLocks noGrp="1"/>
          </p:cNvSpPr>
          <p:nvPr/>
        </p:nvSpPr>
        <p:spPr>
          <a:xfrm>
            <a:off x="350000" y="5200000"/>
            <a:ext cx="8444000" cy="700000"/>
          </a:xfrm>
          <a:prstGeom prst="rect">
            <a:avLst/>
          </a:prstGeom>
          <a:solidFill>
            <a:srgbClr val="F8D7DA"/>
          </a:solidFill>
        </p:spPr>
        <p:txBody>
          <a:bodyPr/>
          <a:lstStyle/>
          <a:p>
            <a:r>
              <a:rPr lang="ru-RU" sz="1000" b="1">
                <a:solidFill>
                  <a:srgbClr val="721C24"/>
                </a:solidFill>
              </a:rPr>
              <a:t>ВЫВОДЫ: </a:t>
            </a:r>
            <a:r>
              <a:rPr lang="ru-RU" sz="850">
                <a:solidFill>
                  <a:srgbClr val="555555"/>
                </a:solidFill>
              </a:rPr>
              <a:t>Неправильная организация режима после 3-6 мес → снижение реакции. </a:t>
            </a:r>
            <a:r>
              <a:rPr lang="ru-RU" sz="900" b="1">
                <a:solidFill>
                  <a:srgbClr val="C0392B"/>
                </a:solidFill>
              </a:rPr>
              <a:t>ГВ обязательно! </a:t>
            </a:r>
          </a:p>
          <a:p>
            <a:r>
              <a:rPr lang="ru-RU" sz="800">
                <a:solidFill>
                  <a:srgbClr val="555555"/>
                </a:solidFill>
              </a:rPr>
              <a:t>Рекомендации: Режим дня, ГВ 6 мес, мед.контроль, профилактика осложнений. Питание матерей: 47 анемия, 52 токсикоз.</a:t>
            </a:r>
          </a:p>
        </p:txBody>
      </p:sp>
      <!-- Footer -->
      <p:sp>
        <p:nvSpPr>
          <p:cNvPr id="21" name="Footer"/>
          <p:cNvSpPr>
            <a:spLocks noGrp="1"/>
          </p:cNvSpPr>
          <p:nvPr/>
        </p:nvSpPr>
        <p:spPr>
          <a:xfrm>
            <a:off x="350000" y="6050000"/>
            <a:ext cx="8444000" cy="350000"/>
          </a:xfrm>
          <a:prstGeom prst="rect">
            <a:avLst/>
          </a:prstGeom>
          <a:solidFill>
            <a:srgbClr val="2C3E50"/>
          </a:solidFill>
        </p:spPr>
        <p:txBody>
          <a:bodyPr/>
          <a:lstStyle/>
          <a:p>
            <a:pPr algn="ctr"/>
            <a:r>
              <a:rPr lang="ru-RU" sz="900">
                <a:solidFill>
                  <a:srgbClr val="FFFFFF"/>
                </a:solidFill>
              </a:rPr>
              <a:t>МЕДИЦИНСКИЕ ИССЛЕДОВАНИЯ • Ташкентский ГМУ • 2025</a:t>
            </a:r>
          </a:p>
        </p:txBody>
      </p:sp>
    </p:spTree>
  </p:cSld>
</p:sld>
</file>