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png" ContentType="image/png"/>
  <Default Extension="jpeg" ContentType="image/jpeg"/>
  <Default Extension="jpg" ContentType="image/jpeg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</Types>
</file>

<file path=_rels/.rels><?xml version="1.0" encoding="UTF-8" standalone="yes"?>
<Relationships xmlns="http://schemas.openxmlformats.org/package/2006/relationships">
    <Relationship Id="rId1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1"/>
  </p:sldIdLst>
  <p:sldSz cx="7500000" cy="10500000"/>
  <p:notesSz cx="10500000" cy="7500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" Target="slides/slide1.xml"/>
</Relationships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png"/>
<Relationship Id="rId2" Type="http://schemas.openxmlformats.org/officeDocument/2006/relationships/image" Target="../media/image2.jpeg"/>
<Relationship Id="rId3" Type="http://schemas.openxmlformats.org/officeDocument/2006/relationships/image" Target="../media/image3.png"/>
<Relationship Id="rId4" Type="http://schemas.openxmlformats.org/officeDocument/2006/relationships/image" Target="../media/image4.jpeg"/>
<Relationship Id="rId5" Type="http://schemas.openxmlformats.org/officeDocument/2006/relationships/image" Target="../media/image5.png"/>
<Relationship Id="rId6" Type="http://schemas.openxmlformats.org/officeDocument/2006/relationships/image" Target="../media/image6.png"/>
<Relationship Id="rId7" Type="http://schemas.openxmlformats.org/officeDocument/2006/relationships/image" Target="../media/image7.png"/>
<Relationship Id="rId8" Type="http://schemas.openxmlformats.org/officeDocument/2006/relationships/image" Target="../media/image8.png"/>
<Relationship Id="rId9" Type="http://schemas.openxmlformats.org/officeDocument/2006/relationships/image" Target="../media/image9.png"/>
<Relationship Id="rId10" Type="http://schemas.openxmlformats.org/officeDocument/2006/relationships/image" Target="../media/image10.png"/>
<Relationship Id="rId11" Type="http://schemas.openxmlformats.org/officeDocument/2006/relationships/image" Target="../media/image11.png"/>
<Relationship Id="rId12" Type="http://schemas.openxmlformats.org/officeDocument/2006/relationships/image" Target="../media/image12.png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!-- Header -->
      <p:sp>
        <p:nvSpPr>
          <p:cNvPr id="2" name="Title"/>
          <p:cNvSpPr>
            <a:spLocks noGrp="1"/>
          </p:cNvSpPr>
          <p:nvPr>
            <p:ph type="title"/>
          </p:nvPr>
        </p:nvSpPr>
        <p:spPr>
          <a:xfrm>
            <a:off x="250000" y="150000"/>
            <a:ext cx="7000000" cy="700000"/>
          </a:xfrm>
          <a:prstGeom prst="rect">
            <a:avLst/>
          </a:prstGeom>
          <a:solidFill>
            <a:srgbClr val="E74C3C"/>
          </a:solidFill>
        </p:spPr>
        <p:txBody>
          <a:bodyPr/>
          <a:lstStyle/>
          <a:p>
            <a:pPr algn="ctr"/>
            <a:r>
              <a:rPr lang="ru-RU" sz="1600" b="1">
                <a:solidFill>
                  <a:srgbClr val="FFFFFF"/>
                </a:solidFill>
                <a:latin typeface="Arial"/>
              </a:rPr>
              <a:t>ПРОФИЛАКТИКА И ЛЕЧЕНИЕ</a:t>
            </a:r>
          </a:p>
          <a:p>
            <a:pPr algn="ctr"/>
            <a:r>
              <a:rPr lang="ru-RU" sz="1400" b="1">
                <a:solidFill>
                  <a:srgbClr val="FFFFFF"/>
                </a:solidFill>
              </a:rPr>
              <a:t>ПЕРЕНОШЕННЫХ НОВОРОЖДЁННЫХ</a:t>
            </a:r>
          </a:p>
          <a:p>
            <a:pPr algn="ctr"/>
            <a:r>
              <a:rPr lang="ru-RU" sz="1000">
                <a:solidFill>
                  <a:srgbClr val="FFFFFF"/>
                </a:solidFill>
              </a:rPr>
              <a:t>Сагдуллаева М.А., PhD • ТГМУ</a:t>
            </a:r>
          </a:p>
        </p:txBody>
      </p:sp>
      <!-- Row 1: АКТУАЛЬНОСТЬ -->
      <p:sp>
        <p:nvSpPr>
          <p:cNvPr id="3" name="Section1"/>
          <p:cNvSpPr>
            <a:spLocks noGrp="1"/>
          </p:cNvSpPr>
          <p:nvPr/>
        </p:nvSpPr>
        <p:spPr>
          <a:xfrm>
            <a:off x="250000" y="950000"/>
            <a:ext cx="7000000" cy="1300000"/>
          </a:xfrm>
          <a:prstGeom prst="rect">
            <a:avLst/>
          </a:prstGeom>
          <a:solidFill>
            <a:srgbClr val="FFF3CD"/>
          </a:solidFill>
        </p:spPr>
        <p:txBody>
          <a:bodyPr/>
          <a:lstStyle/>
          <a:p>
            <a:r>
              <a:rPr lang="ru-RU" sz="1100" b="1">
                <a:solidFill>
                  <a:srgbClr val="C0392B"/>
                </a:solidFill>
              </a:rPr>
              <a:t>АКТУАЛЬНОСТЬ</a:t>
            </a:r>
          </a:p>
          <a:p>
            <a:r>
              <a:rPr lang="ru-RU" sz="850">
                <a:solidFill>
                  <a:srgbClr val="555555"/>
                </a:solidFill>
              </a:rPr>
              <a:t>• FIGO/ACOG: &gt;42 недели | РУз: &gt;287 дней</a:t>
            </a:r>
          </a:p>
          <a:p>
            <a:r>
              <a:rPr lang="ru-RU" sz="900" b="1">
                <a:solidFill>
                  <a:srgbClr val="C0392B"/>
                </a:solidFill>
              </a:rPr>
              <a:t>Статистика:</a:t>
            </a:r>
            <a:r>
              <a:rPr lang="ru-RU" sz="800">
                <a:solidFill>
                  <a:srgbClr val="555555"/>
                </a:solidFill>
              </a:rPr>
              <a:t> 15M недоношенных/год, 1M смертность, 10% от общего</a:t>
            </a:r>
          </a:p>
          <a:p>
            <a:r>
              <a:rPr lang="ru-RU" sz="900" b="1">
                <a:solidFill>
                  <a:srgbClr val="C0392B"/>
                </a:solidFill>
              </a:rPr>
              <a:t>Риски:</a:t>
            </a:r>
            <a:r>
              <a:rPr lang="ru-RU" sz="800">
                <a:solidFill>
                  <a:srgbClr val="555555"/>
                </a:solidFill>
              </a:rPr>
              <a:t> Асфиксия, нарушения развития, респираторные проблемы</a:t>
            </a:r>
          </a:p>
          <a:p>
            <a:r>
              <a:rPr lang="ru-RU" sz="850" b="1">
                <a:solidFill>
                  <a:srgbClr val="C0392B"/>
                </a:solidFill>
              </a:rPr>
              <a:t>Рождаемость 2016-2021:</a:t>
            </a:r>
            <a:r>
              <a:rPr lang="ru-RU" sz="800">
                <a:solidFill>
                  <a:srgbClr val="555555"/>
                </a:solidFill>
              </a:rPr>
              <a:t> Рост +24% (726,170 → 905,211)</a:t>
            </a:r>
          </a:p>
          <a:p>
            <a:r>
              <a:rPr lang="ru-RU" sz="850" b="1">
                <a:solidFill>
                  <a:srgbClr val="C0392B"/>
                </a:solidFill>
              </a:rPr>
              <a:t>Заболеваемость:</a:t>
            </a:r>
            <a:r>
              <a:rPr lang="ru-RU" sz="800">
                <a:solidFill>
                  <a:srgbClr val="555555"/>
                </a:solidFill>
              </a:rPr>
              <a:t> Анемия 17.1%, ГИЭ 15.7%, Бронхиолит 11.9%, Сепсис 8.9%</a:t>
            </a:r>
          </a:p>
        </p:txBody>
      </p:sp>
      <!-- Row 2: ЦЕЛЬ И МЕТОДЫ -->
      <p:sp>
        <p:nvSpPr>
          <p:cNvPr id="4" name="Section2"/>
          <p:cNvSpPr>
            <a:spLocks noGrp="1"/>
          </p:cNvSpPr>
          <p:nvPr/>
        </p:nvSpPr>
        <p:spPr>
          <a:xfrm>
            <a:off x="250000" y="2350000"/>
            <a:ext cx="7000000" cy="1400000"/>
          </a:xfrm>
          <a:prstGeom prst="rect">
            <a:avLst/>
          </a:prstGeom>
          <a:solidFill>
            <a:srgbClr val="D1ECF1"/>
          </a:solidFill>
        </p:spPr>
        <p:txBody>
          <a:bodyPr/>
          <a:lstStyle/>
          <a:p>
            <a:r>
              <a:rPr lang="ru-RU" sz="1100" b="1">
                <a:solidFill>
                  <a:srgbClr val="0C5460"/>
                </a:solidFill>
              </a:rPr>
              <a:t>ЦЕЛЬ И МЕТОДЫ ИССЛЕДОВАНИЯ</a:t>
            </a:r>
          </a:p>
          <a:p>
            <a:r>
              <a:rPr lang="ru-RU" sz="850" b="1">
                <a:solidFill>
                  <a:srgbClr val="0C5460"/>
                </a:solidFill>
              </a:rPr>
              <a:t>Цель:</a:t>
            </a:r>
            <a:r>
              <a:rPr lang="ru-RU" sz="800">
                <a:solidFill>
                  <a:srgbClr val="555555"/>
                </a:solidFill>
              </a:rPr>
              <a:t> Совершенствование профилактики и лечения переношенных новорождённых</a:t>
            </a:r>
          </a:p>
          <a:p>
            <a:r>
              <a:rPr lang="ru-RU" sz="900" b="1">
                <a:solidFill>
                  <a:srgbClr val="0C5460"/>
                </a:solidFill>
              </a:rPr>
              <a:t>Объект исследования:</a:t>
            </a:r>
            <a:r>
              <a:rPr lang="ru-RU" sz="800">
                <a:solidFill>
                  <a:srgbClr val="555555"/>
                </a:solidFill>
              </a:rPr>
              <a:t> 226 беременных + 68 новорождённых</a:t>
            </a:r>
          </a:p>
          <a:p>
            <a:r>
              <a:rPr lang="ru-RU" sz="900" b="1">
                <a:solidFill>
                  <a:srgbClr val="0C5460"/>
                </a:solidFill>
              </a:rPr>
              <a:t>Методы:</a:t>
            </a:r>
          </a:p>
          <a:p>
            <a:r>
              <a:rPr lang="ru-RU" sz="750">
                <a:solidFill>
                  <a:srgbClr val="555555"/>
                </a:solidFill>
              </a:rPr>
              <a:t>1. Аналитический — анализ литературы и данных</a:t>
            </a:r>
          </a:p>
          <a:p>
            <a:r>
              <a:rPr lang="ru-RU" sz="750">
                <a:solidFill>
                  <a:srgbClr val="555555"/>
                </a:solidFill>
              </a:rPr>
              <a:t>2. Гигиенический — оценка факторов среды и образа жизни</a:t>
            </a:r>
          </a:p>
          <a:p>
            <a:r>
              <a:rPr lang="ru-RU" sz="750">
                <a:solidFill>
                  <a:srgbClr val="555555"/>
                </a:solidFill>
              </a:rPr>
              <a:t>3. Клинический — обследование беременных и новорождённых</a:t>
            </a:r>
          </a:p>
          <a:p>
            <a:r>
              <a:rPr lang="ru-RU" sz="750">
                <a:solidFill>
                  <a:srgbClr val="555555"/>
                </a:solidFill>
              </a:rPr>
              <a:t>4. Биохимический — лабораторные анализы крови и мочи</a:t>
            </a:r>
          </a:p>
          <a:p>
            <a:r>
              <a:rPr lang="ru-RU" sz="750">
                <a:solidFill>
                  <a:srgbClr val="555555"/>
                </a:solidFill>
              </a:rPr>
              <a:t>5. Статистический — обработка данных, корреляционный анализ</a:t>
            </a:r>
          </a:p>
        </p:txBody>
      </p:sp>
      <!-- Row 3: РЕЗУЛЬТАТЫ И ВЫВОДЫ -->
      <p:sp>
        <p:nvSpPr>
          <p:cNvPr id="5" name="Section3"/>
          <p:cNvSpPr>
            <a:spLocks noGrp="1"/>
          </p:cNvSpPr>
          <p:nvPr/>
        </p:nvSpPr>
        <p:spPr>
          <a:xfrm>
            <a:off x="250000" y="3850000"/>
            <a:ext cx="7000000" cy="1350000"/>
          </a:xfrm>
          <a:prstGeom prst="rect">
            <a:avLst/>
          </a:prstGeom>
          <a:solidFill>
            <a:srgbClr val="D4EDDA"/>
          </a:solidFill>
        </p:spPr>
        <p:txBody>
          <a:bodyPr/>
          <a:lstStyle/>
          <a:p>
            <a:r>
              <a:rPr lang="ru-RU" sz="1100" b="1">
                <a:solidFill>
                  <a:srgbClr val="155724"/>
                </a:solidFill>
              </a:rPr>
              <a:t>РЕЗУЛЬТАТЫ И ВЫВОДЫ</a:t>
            </a:r>
          </a:p>
          <a:p>
            <a:r>
              <a:rPr lang="ru-RU" sz="850" b="1">
                <a:solidFill>
                  <a:srgbClr val="155724"/>
                </a:solidFill>
              </a:rPr>
              <a:t>Ключевые выводы:</a:t>
            </a:r>
          </a:p>
          <a:p>
            <a:r>
              <a:rPr lang="ru-RU" sz="800">
                <a:solidFill>
                  <a:srgbClr val="555555"/>
                </a:solidFill>
              </a:rPr>
              <a:t>• Неправильная организация режима дня после 3-6 месяцев приводит к снижению реакции организма</a:t>
            </a:r>
          </a:p>
          <a:p>
            <a:r>
              <a:rPr lang="ru-RU" sz="850" b="1">
                <a:solidFill>
                  <a:srgbClr val="C0392B"/>
                </a:solidFill>
              </a:rPr>
              <a:t>• Грудное вскармливание обязательно!</a:t>
            </a:r>
            <a:r>
              <a:rPr lang="ru-RU" sz="750">
                <a:solidFill>
                  <a:srgbClr val="555555"/>
                </a:solidFill>
              </a:rPr>
              <a:t> Минимум 6 месяцев</a:t>
            </a:r>
          </a:p>
          <a:p>
            <a:r>
              <a:rPr lang="ru-RU" sz="800">
                <a:solidFill>
                  <a:srgbClr val="555555"/>
                </a:solidFill>
              </a:rPr>
              <a:t>• Питание матерей: 47% анемия, 52% токсикоз — требуется коррекция</a:t>
            </a:r>
          </a:p>
          <a:p>
            <a:r>
              <a:rPr lang="ru-RU" sz="850" b="1">
                <a:solidFill>
                  <a:srgbClr val="155724"/>
                </a:solidFill>
              </a:rPr>
              <a:t>Рекомендации:</a:t>
            </a:r>
          </a:p>
          <a:p>
            <a:r>
              <a:rPr lang="ru-RU" sz="750">
                <a:solidFill>
                  <a:srgbClr val="555555"/>
                </a:solidFill>
              </a:rPr>
              <a:t>1. Правильный режим дня и питания для беременных</a:t>
            </a:r>
          </a:p>
          <a:p>
            <a:r>
              <a:rPr lang="ru-RU" sz="750">
                <a:solidFill>
                  <a:srgbClr val="555555"/>
                </a:solidFill>
              </a:rPr>
              <a:t>2. Обязательное грудное вскармливание минимум 6 месяцев</a:t>
            </a:r>
          </a:p>
          <a:p>
            <a:r>
              <a:rPr lang="ru-RU" sz="750">
                <a:solidFill>
                  <a:srgbClr val="555555"/>
                </a:solidFill>
              </a:rPr>
              <a:t>3. Регулярный медицинский контроль и профилактика осложнений</a:t>
            </a:r>
          </a:p>
        </p:txBody>
      </p:sp>
      <!-- Images Row -->
      <p:pic>
        <p:nvPicPr>
          <p:cNvPr id="21" name="Image1"/>
          <p:cNvPicPr/>
          <p:nvPr/>
        </p:nvPicPr>
        <p:blipFill>
          <a:blip r:embed="rId1"/>
          <a:stretch>
            <a:fillRect/>
          </a:stretch>
        </p:blipFill>
        <p:spPr>
          <a:xfrm>
            <a:off x="250000" y="5300000"/>
            <a:ext cx="1100000" cy="800000"/>
          </a:xfrm>
          <a:prstGeom prst="rect">
            <a:avLst/>
          </a:prstGeom>
        </p:spPr>
      </p:pic>
      <p:pic>
        <p:nvPicPr>
          <p:cNvPr id="22" name="Image2"/>
          <p:cNvPicPr/>
          <p:nvPr/>
        </p:nvPicPr>
        <p:blipFill>
          <a:blip r:embed="rId2"/>
          <a:stretch>
            <a:fillRect/>
          </a:stretch>
        </p:blipFill>
        <p:spPr>
          <a:xfrm>
            <a:off x="1430000" y="5300000"/>
            <a:ext cx="1100000" cy="800000"/>
          </a:xfrm>
          <a:prstGeom prst="rect">
            <a:avLst/>
          </a:prstGeom>
        </p:spPr>
      </p:pic>
      <p:pic>
        <p:nvPicPr>
          <p:cNvPr id="23" name="Image3"/>
          <p:cNvPicPr/>
          <p:nvPr/>
        </p:nvPicPr>
        <p:blipFill>
          <a:blip r:embed="rId3"/>
          <a:stretch>
            <a:fillRect/>
          </a:stretch>
        </p:blipFill>
        <p:spPr>
          <a:xfrm>
            <a:off x="2610000" y="5300000"/>
            <a:ext cx="1100000" cy="800000"/>
          </a:xfrm>
          <a:prstGeom prst="rect">
            <a:avLst/>
          </a:prstGeom>
        </p:spPr>
      </p:pic>
      <p:pic>
        <p:nvPicPr>
          <p:cNvPr id="24" name="Image4"/>
          <p:cNvPicPr/>
          <p:nvPr/>
        </p:nvPicPr>
        <p:blipFill>
          <a:blip r:embed="rId4"/>
          <a:stretch>
            <a:fillRect/>
          </a:stretch>
        </p:blipFill>
        <p:spPr>
          <a:xfrm>
            <a:off x="3790000" y="5300000"/>
            <a:ext cx="1100000" cy="800000"/>
          </a:xfrm>
          <a:prstGeom prst="rect">
            <a:avLst/>
          </a:prstGeom>
        </p:spPr>
      </p:pic>
      <p:pic>
        <p:nvPicPr>
          <p:cNvPr id="25" name="Image5"/>
          <p:cNvPicPr/>
          <p:nvPr/>
        </p:nvPicPr>
        <p:blipFill>
          <a:blip r:embed="rId5"/>
          <a:stretch>
            <a:fillRect/>
          </a:stretch>
        </p:blipFill>
        <p:spPr>
          <a:xfrm>
            <a:off x="4970000" y="5300000"/>
            <a:ext cx="1100000" cy="800000"/>
          </a:xfrm>
          <a:prstGeom prst="rect">
            <a:avLst/>
          </a:prstGeom>
        </p:spPr>
      </p:pic>
      <p:pic>
        <p:nvPicPr>
          <p:cNvPr id="26" name="Image6"/>
          <p:cNvPicPr/>
          <p:nvPr/>
        </p:nvPicPr>
        <p:blipFill>
          <a:blip r:embed="rId6"/>
          <a:stretch>
            <a:fillRect/>
          </a:stretch>
        </p:blipFill>
        <p:spPr>
          <a:xfrm>
            <a:off x="6150000" y="5300000"/>
            <a:ext cx="1100000" cy="800000"/>
          </a:xfrm>
          <a:prstGeom prst="rect">
            <a:avLst/>
          </a:prstGeom>
        </p:spPr>
      </p:pic>
      <p:pic>
        <p:nvPicPr>
          <p:cNvPr id="27" name="Image7"/>
          <p:cNvPicPr/>
          <p:nvPr/>
        </p:nvPicPr>
        <p:blipFill>
          <a:blip r:embed="rId7"/>
          <a:stretch>
            <a:fillRect/>
          </a:stretch>
        </p:blipFill>
        <p:spPr>
          <a:xfrm>
            <a:off x="250000" y="6180000"/>
            <a:ext cx="1100000" cy="800000"/>
          </a:xfrm>
          <a:prstGeom prst="rect">
            <a:avLst/>
          </a:prstGeom>
        </p:spPr>
      </p:pic>
      <p:pic>
        <p:nvPicPr>
          <p:cNvPr id="28" name="Image8"/>
          <p:cNvPicPr/>
          <p:nvPr/>
        </p:nvPicPr>
        <p:blipFill>
          <a:blip r:embed="rId8"/>
          <a:stretch>
            <a:fillRect/>
          </a:stretch>
        </p:blipFill>
        <p:spPr>
          <a:xfrm>
            <a:off x="1430000" y="6180000"/>
            <a:ext cx="1100000" cy="800000"/>
          </a:xfrm>
          <a:prstGeom prst="rect">
            <a:avLst/>
          </a:prstGeom>
        </p:spPr>
      </p:pic>
      <p:pic>
        <p:nvPicPr>
          <p:cNvPr id="29" name="Image9"/>
          <p:cNvPicPr/>
          <p:nvPr/>
        </p:nvPicPr>
        <p:blipFill>
          <a:blip r:embed="rId9"/>
          <a:stretch>
            <a:fillRect/>
          </a:stretch>
        </p:blipFill>
        <p:spPr>
          <a:xfrm>
            <a:off x="2610000" y="6180000"/>
            <a:ext cx="1100000" cy="800000"/>
          </a:xfrm>
          <a:prstGeom prst="rect">
            <a:avLst/>
          </a:prstGeom>
        </p:spPr>
      </p:pic>
      <p:pic>
        <p:nvPicPr>
          <p:cNvPr id="30" name="Image10"/>
          <p:cNvPicPr/>
          <p:nvPr/>
        </p:nvPicPr>
        <p:blipFill>
          <a:blip r:embed="rId10"/>
          <a:stretch>
            <a:fillRect/>
          </a:stretch>
        </p:blipFill>
        <p:spPr>
          <a:xfrm>
            <a:off x="3790000" y="6180000"/>
            <a:ext cx="1100000" cy="800000"/>
          </a:xfrm>
          <a:prstGeom prst="rect">
            <a:avLst/>
          </a:prstGeom>
        </p:spPr>
      </p:pic>
      <p:pic>
        <p:nvPicPr>
          <p:cNvPr id="31" name="Image11"/>
          <p:cNvPicPr/>
          <p:nvPr/>
        </p:nvPicPr>
        <p:blipFill>
          <a:blip r:embed="rId11"/>
          <a:stretch>
            <a:fillRect/>
          </a:stretch>
        </p:blipFill>
        <p:spPr>
          <a:xfrm>
            <a:off x="4970000" y="6180000"/>
            <a:ext cx="1100000" cy="800000"/>
          </a:xfrm>
          <a:prstGeom prst="rect">
            <a:avLst/>
          </a:prstGeom>
        </p:spPr>
      </p:pic>
      <p:pic>
        <p:nvPicPr>
          <p:cNvPr id="32" name="Image12"/>
          <p:cNvPicPr/>
          <p:nvPr/>
        </p:nvPicPr>
        <p:blipFill>
          <a:blip r:embed="rId12"/>
          <a:stretch>
            <a:fillRect/>
          </a:stretch>
        </p:blipFill>
        <p:spPr>
          <a:xfrm>
            <a:off x="6150000" y="6180000"/>
            <a:ext cx="1100000" cy="800000"/>
          </a:xfrm>
          <a:prstGeom prst="rect">
            <a:avLst/>
          </a:prstGeom>
        </p:spPr>
      </p:pic>
      <!-- Footer -->
      <p:sp>
        <p:nvSpPr>
          <p:cNvPr id="50" name="Footer"/>
          <p:cNvSpPr>
            <a:spLocks noGrp="1"/>
          </p:cNvSpPr>
          <p:nvPr/>
        </p:nvSpPr>
        <p:spPr>
          <a:xfrm>
            <a:off x="250000" y="9950000"/>
            <a:ext cx="7000000" cy="400000"/>
          </a:xfrm>
          <a:prstGeom prst="rect">
            <a:avLst/>
          </a:prstGeom>
          <a:solidFill>
            <a:srgbClr val="2C3E50"/>
          </a:solidFill>
        </p:spPr>
        <p:txBody>
          <a:bodyPr/>
          <a:lstStyle/>
          <a:p>
            <a:pPr algn="ctr"/>
            <a:r>
              <a:rPr lang="ru-RU" sz="900">
                <a:solidFill>
                  <a:srgbClr val="FFFFFF"/>
                </a:solidFill>
              </a:rPr>
              <a:t>МЕДИЦИНСКИЕ ИССЛЕДОВАНИЯ • Ташкентский ГМУ • 2025</a:t>
            </a:r>
          </a:p>
        </p:txBody>
      </p:sp>
    </p:spTree>
  </p:cSld>
</p:sld>
</file>