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1"/>
  </p:sldIdLst>
  <p:sldSz cx="7500000" cy="10500000"/>
  <p:notesSz cx="10500000" cy="7500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" Target="slides/slide1.xml"/>
</Relationships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
<Relationship Id="rId2" Type="http://schemas.openxmlformats.org/officeDocument/2006/relationships/image" Target="../media/image2.jpeg"/>
<Relationship Id="rId3" Type="http://schemas.openxmlformats.org/officeDocument/2006/relationships/image" Target="../media/image3.png"/>
<Relationship Id="rId4" Type="http://schemas.openxmlformats.org/officeDocument/2006/relationships/image" Target="../media/image4.jpeg"/>
<Relationship Id="rId5" Type="http://schemas.openxmlformats.org/officeDocument/2006/relationships/image" Target="../media/image5.png"/>
<Relationship Id="rId6" Type="http://schemas.openxmlformats.org/officeDocument/2006/relationships/image" Target="../media/image6.png"/>
<Relationship Id="rId7" Type="http://schemas.openxmlformats.org/officeDocument/2006/relationships/image" Target="../media/image7.png"/>
<Relationship Id="rId8" Type="http://schemas.openxmlformats.org/officeDocument/2006/relationships/image" Target="../media/image8.png"/>
<Relationship Id="rId9" Type="http://schemas.openxmlformats.org/officeDocument/2006/relationships/image" Target="../media/image9.png"/>
<Relationship Id="rId10" Type="http://schemas.openxmlformats.org/officeDocument/2006/relationships/image" Target="../media/image10.png"/>
<Relationship Id="rId11" Type="http://schemas.openxmlformats.org/officeDocument/2006/relationships/image" Target="../media/image11.png"/>
<Relationship Id="rId12" Type="http://schemas.openxmlformats.org/officeDocument/2006/relationships/image" Target="../media/image12.png"/>
<Relationship Id="rId13" Type="http://schemas.openxmlformats.org/officeDocument/2006/relationships/image" Target="../media/image13.png"/>
<Relationship Id="rId14" Type="http://schemas.openxmlformats.org/officeDocument/2006/relationships/image" Target="../media/image14.png"/>
<Relationship Id="rId15" Type="http://schemas.openxmlformats.org/officeDocument/2006/relationships/image" Target="../media/image15.png"/>
<Relationship Id="rId16" Type="http://schemas.openxmlformats.org/officeDocument/2006/relationships/image" Target="../media/image16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!-- Header --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50000" y="150000"/>
            <a:ext cx="7000000" cy="650000"/>
          </a:xfrm>
          <a:prstGeom prst="rect">
            <a:avLst/>
          </a:prstGeom>
          <a:solidFill>
            <a:srgbClr val="E74C3C"/>
          </a:solidFill>
        </p:spPr>
        <p:txBody>
          <a:bodyPr/>
          <a:lstStyle/>
          <a:p>
            <a:pPr algn="ctr"/>
            <a:r>
              <a:rPr lang="ru-RU" sz="1400" b="1">
                <a:solidFill>
                  <a:srgbClr val="FFFFFF"/>
                </a:solidFill>
                <a:latin typeface="Arial"/>
              </a:rPr>
              <a:t>ПРОФИЛАКТИКА И ЛЕЧЕНИЕ ПЕРЕНОШЕННЫХ НОВОРОЖДЁННЫХ</a:t>
            </a:r>
          </a:p>
          <a:p>
            <a:pPr algn="ctr"/>
            <a:r>
              <a:rPr lang="ru-RU" sz="1000">
                <a:solidFill>
                  <a:srgbClr val="FFFFFF"/>
                </a:solidFill>
              </a:rPr>
              <a:t>Сагдуллаева Мафура Абдукаримовна, PhD • Ташкентский Государственный Медицинский Университет</a:t>
            </a:r>
          </a:p>
        </p:txBody>
      </p:sp>
      <!-- LEFT COLUMN -->
      <!-- АКТУАЛЬНОСТЬ -->
      <p:sp>
        <p:nvSpPr>
          <p:cNvPr id="3" name="LeftCol1"/>
          <p:cNvSpPr>
            <a:spLocks noGrp="1"/>
          </p:cNvSpPr>
          <p:nvPr/>
        </p:nvSpPr>
        <p:spPr>
          <a:xfrm>
            <a:off x="250000" y="900000"/>
            <a:ext cx="3400000" cy="1300000"/>
          </a:xfrm>
          <a:prstGeom prst="rect">
            <a:avLst/>
          </a:prstGeom>
          <a:solidFill>
            <a:srgbClr val="FFF3CD"/>
          </a:solidFill>
        </p:spPr>
        <p:txBody>
          <a:bodyPr/>
          <a:lstStyle/>
          <a:p>
            <a:r>
              <a:rPr lang="ru-RU" sz="1100" b="1">
                <a:solidFill>
                  <a:srgbClr val="C0392B"/>
                </a:solidFill>
              </a:rPr>
              <a:t>АКТУАЛЬНОСТЬ</a:t>
            </a:r>
          </a:p>
          <a:p>
            <a:r>
              <a:rPr lang="ru-RU" sz="800">
                <a:solidFill>
                  <a:srgbClr val="555555"/>
                </a:solidFill>
              </a:rPr>
              <a:t>Согласно FIGO/ACOG: беременность считается переношенной при сроке более 42 недель (294 дня)</a:t>
            </a:r>
          </a:p>
          <a:p>
            <a:r>
              <a:rPr lang="ru-RU" sz="800">
                <a:solidFill>
                  <a:srgbClr val="555555"/>
                </a:solidFill>
              </a:rPr>
              <a:t>В Республике Узбекистан: более 287 дней (41 неделя)</a:t>
            </a:r>
          </a:p>
          <a:p>
            <a:r>
              <a:rPr lang="ru-RU" sz="900" b="1">
                <a:solidFill>
                  <a:srgbClr val="C0392B"/>
                </a:solidFill>
              </a:rPr>
              <a:t>Глобальная статистика:</a:t>
            </a:r>
          </a:p>
          <a:p>
            <a:r>
              <a:rPr lang="ru-RU" sz="750">
                <a:solidFill>
                  <a:srgbClr val="555555"/>
                </a:solidFill>
              </a:rPr>
              <a:t>• 15 миллионов недоношенных детей ежегодно</a:t>
            </a:r>
          </a:p>
          <a:p>
            <a:r>
              <a:rPr lang="ru-RU" sz="750">
                <a:solidFill>
                  <a:srgbClr val="555555"/>
                </a:solidFill>
              </a:rPr>
              <a:t>• 1 миллион случаев смертности</a:t>
            </a:r>
          </a:p>
          <a:p>
            <a:r>
              <a:rPr lang="ru-RU" sz="750">
                <a:solidFill>
                  <a:srgbClr val="555555"/>
                </a:solidFill>
              </a:rPr>
              <a:t>• 10% от общего числа родов</a:t>
            </a:r>
          </a:p>
          <a:p>
            <a:r>
              <a:rPr lang="ru-RU" sz="900" b="1">
                <a:solidFill>
                  <a:srgbClr val="C0392B"/>
                </a:solidFill>
              </a:rPr>
              <a:t>Основные риски:</a:t>
            </a:r>
          </a:p>
          <a:p>
            <a:r>
              <a:rPr lang="ru-RU" sz="700">
                <a:solidFill>
                  <a:srgbClr val="555555"/>
                </a:solidFill>
              </a:rPr>
              <a:t>Асфиксия, нарушения развития, респираторные проблемы</a:t>
            </a:r>
          </a:p>
        </p:txBody>
      </p:sp>
      <!-- ЦЕЛЬ И МЕТОДЫ -->
      <p:sp>
        <p:nvSpPr>
          <p:cNvPr id="4" name="LeftCol2"/>
          <p:cNvSpPr>
            <a:spLocks noGrp="1"/>
          </p:cNvSpPr>
          <p:nvPr/>
        </p:nvSpPr>
        <p:spPr>
          <a:xfrm>
            <a:off x="250000" y="2300000"/>
            <a:ext cx="3400000" cy="1600000"/>
          </a:xfrm>
          <a:prstGeom prst="rect">
            <a:avLst/>
          </a:prstGeom>
          <a:solidFill>
            <a:srgbClr val="D1ECF1"/>
          </a:solidFill>
        </p:spPr>
        <p:txBody>
          <a:bodyPr/>
          <a:lstStyle/>
          <a:p>
            <a:r>
              <a:rPr lang="ru-RU" sz="1100" b="1">
                <a:solidFill>
                  <a:srgbClr val="0C5460"/>
                </a:solidFill>
              </a:rPr>
              <a:t>ЦЕЛЬ И МЕТОДЫ ИССЛЕДОВАНИЯ</a:t>
            </a:r>
          </a:p>
          <a:p>
            <a:r>
              <a:rPr lang="ru-RU" sz="850" b="1">
                <a:solidFill>
                  <a:srgbClr val="0C5460"/>
                </a:solidFill>
              </a:rPr>
              <a:t>Цель исследования:</a:t>
            </a:r>
          </a:p>
          <a:p>
            <a:r>
              <a:rPr lang="ru-RU" sz="750">
                <a:solidFill>
                  <a:srgbClr val="555555"/>
                </a:solidFill>
              </a:rPr>
              <a:t>Совершенствование гигиенических особенностей профилактики и лечения нарушений развития и проблем со здоровьем у переношенных новорождённых</a:t>
            </a:r>
          </a:p>
          <a:p>
            <a:r>
              <a:rPr lang="ru-RU" sz="900" b="1">
                <a:solidFill>
                  <a:srgbClr val="0C5460"/>
                </a:solidFill>
              </a:rPr>
              <a:t>Объект исследования:</a:t>
            </a:r>
          </a:p>
          <a:p>
            <a:r>
              <a:rPr lang="ru-RU" sz="800">
                <a:solidFill>
                  <a:srgbClr val="555555"/>
                </a:solidFill>
              </a:rPr>
              <a:t>226 беременных женщин и 68 новорождённых детей</a:t>
            </a:r>
          </a:p>
          <a:p>
            <a:r>
              <a:rPr lang="ru-RU" sz="900" b="1">
                <a:solidFill>
                  <a:srgbClr val="0C5460"/>
                </a:solidFill>
              </a:rPr>
              <a:t>Методы исследования:</a:t>
            </a:r>
          </a:p>
          <a:p>
            <a:r>
              <a:rPr lang="ru-RU" sz="750">
                <a:solidFill>
                  <a:srgbClr val="555555"/>
                </a:solidFill>
              </a:rPr>
              <a:t>1. Аналитический метод — анализ литературы и статистических данных</a:t>
            </a:r>
          </a:p>
          <a:p>
            <a:r>
              <a:rPr lang="ru-RU" sz="750">
                <a:solidFill>
                  <a:srgbClr val="555555"/>
                </a:solidFill>
              </a:rPr>
              <a:t>2. Гигиенический метод — оценка факторов окружающей среды</a:t>
            </a:r>
          </a:p>
          <a:p>
            <a:r>
              <a:rPr lang="ru-RU" sz="750">
                <a:solidFill>
                  <a:srgbClr val="555555"/>
                </a:solidFill>
              </a:rPr>
              <a:t>3. Клинический метод — обследование беременных и новорождённых</a:t>
            </a:r>
          </a:p>
          <a:p>
            <a:r>
              <a:rPr lang="ru-RU" sz="750">
                <a:solidFill>
                  <a:srgbClr val="555555"/>
                </a:solidFill>
              </a:rPr>
              <a:t>4. Биохимический метод — лабораторные анализы крови и мочи</a:t>
            </a:r>
          </a:p>
          <a:p>
            <a:r>
              <a:rPr lang="ru-RU" sz="750">
                <a:solidFill>
                  <a:srgbClr val="555555"/>
                </a:solidFill>
              </a:rPr>
              <a:t>5. Статистический метод — обработка данных и корреляционный анализ</a:t>
            </a:r>
          </a:p>
        </p:txBody>
      </p:sp>
      <!-- ВЫВОДЫ LEFT -->
      <p:sp>
        <p:nvSpPr>
          <p:cNvPr id="5" name="LeftCol3"/>
          <p:cNvSpPr>
            <a:spLocks noGrp="1"/>
          </p:cNvSpPr>
          <p:nvPr/>
        </p:nvSpPr>
        <p:spPr>
          <a:xfrm>
            <a:off x="250000" y="4000000"/>
            <a:ext cx="3400000" cy="1700000"/>
          </a:xfrm>
          <a:prstGeom prst="rect">
            <a:avLst/>
          </a:prstGeom>
          <a:solidFill>
            <a:srgbClr val="F8D7DA"/>
          </a:solidFill>
        </p:spPr>
        <p:txBody>
          <a:bodyPr/>
          <a:lstStyle/>
          <a:p>
            <a:r>
              <a:rPr lang="ru-RU" sz="1100" b="1">
                <a:solidFill>
                  <a:srgbClr val="721C24"/>
                </a:solidFill>
              </a:rPr>
              <a:t>ВЫВОДЫ И РЕКОМЕНДАЦИИ</a:t>
            </a:r>
          </a:p>
          <a:p>
            <a:r>
              <a:rPr lang="ru-RU" sz="850" b="1">
                <a:solidFill>
                  <a:srgbClr val="C0392B"/>
                </a:solidFill>
              </a:rPr>
              <a:t>Ключевые выводы:</a:t>
            </a:r>
          </a:p>
          <a:p>
            <a:r>
              <a:rPr lang="ru-RU" sz="750">
                <a:solidFill>
                  <a:srgbClr val="555555"/>
                </a:solidFill>
              </a:rPr>
              <a:t>• Неправильная организация режима дня после 3-6 месяцев приводит к значительному снижению адаптационных возможностей организма ребёнка</a:t>
            </a:r>
          </a:p>
          <a:p>
            <a:r>
              <a:rPr lang="ru-RU" sz="850" b="1">
                <a:solidFill>
                  <a:srgbClr val="C0392B"/>
                </a:solidFill>
              </a:rPr>
              <a:t>• Грудное вскармливание обязательно! </a:t>
            </a:r>
            <a:r>
              <a:rPr lang="ru-RU" sz="750">
                <a:solidFill>
                  <a:srgbClr val="555555"/>
                </a:solidFill>
              </a:rPr>
              <a:t>Минимум 6 месяцев эксклюзивного грудного вскармливания</a:t>
            </a:r>
          </a:p>
          <a:p>
            <a:r>
              <a:rPr lang="ru-RU" sz="750">
                <a:solidFill>
                  <a:srgbClr val="555555"/>
                </a:solidFill>
              </a:rPr>
              <a:t>• Питание беременных требует коррекции: выявлено 47% случаев анемии и 52% случаев токсикоза беременных</a:t>
            </a:r>
          </a:p>
          <a:p>
            <a:r>
              <a:rPr lang="ru-RU" sz="850" b="1">
                <a:solidFill>
                  <a:srgbClr val="721C24"/>
                </a:solidFill>
              </a:rPr>
              <a:t>Практические рекомендации:</a:t>
            </a:r>
          </a:p>
          <a:p>
            <a:r>
              <a:rPr lang="ru-RU" sz="700">
                <a:solidFill>
                  <a:srgbClr val="555555"/>
                </a:solidFill>
              </a:rPr>
              <a:t>1. Строгое соблюдение правильного режима дня и сбалансированного питания для беременных женщин</a:t>
            </a:r>
          </a:p>
          <a:p>
            <a:r>
              <a:rPr lang="ru-RU" sz="700">
                <a:solidFill>
                  <a:srgbClr val="555555"/>
                </a:solidFill>
              </a:rPr>
              <a:t>2. Обязательное исключительное грудное вскармливание не менее 6 месяцев</a:t>
            </a:r>
          </a:p>
          <a:p>
            <a:r>
              <a:rPr lang="ru-RU" sz="700">
                <a:solidFill>
                  <a:srgbClr val="555555"/>
                </a:solidFill>
              </a:rPr>
              <a:t>3. Регулярный медицинский мониторинг и своевременная профилактика возможных осложнений</a:t>
            </a:r>
          </a:p>
        </p:txBody>
      </p:sp>
      <!-- RIGHT COLUMN -->
      <!-- ДАННЫЕ ИССЛЕДОВАНИЯ -->
      <p:sp>
        <p:nvSpPr>
          <p:cNvPr id="6" name="RightCol1"/>
          <p:cNvSpPr>
            <a:spLocks noGrp="1"/>
          </p:cNvSpPr>
          <p:nvPr/>
        </p:nvSpPr>
        <p:spPr>
          <a:xfrm>
            <a:off x="3750000" y="900000"/>
            <a:ext cx="3500000" cy="2100000"/>
          </a:xfrm>
          <a:prstGeom prst="rect">
            <a:avLst/>
          </a:prstGeom>
          <a:solidFill>
            <a:srgbClr val="D4EDDA"/>
          </a:solidFill>
        </p:spPr>
        <p:txBody>
          <a:bodyPr/>
          <a:lstStyle/>
          <a:p>
            <a:r>
              <a:rPr lang="ru-RU" sz="1100" b="1">
                <a:solidFill>
                  <a:srgbClr val="155724"/>
                </a:solidFill>
              </a:rPr>
              <a:t>ДАННЫЕ ИССЛЕДОВАНИЯ 2016-2021</a:t>
            </a:r>
          </a:p>
          <a:p>
            <a:r>
              <a:rPr lang="ru-RU" sz="900" b="1">
                <a:solidFill>
                  <a:srgbClr val="155724"/>
                </a:solidFill>
              </a:rPr>
              <a:t>Динамика рождаемости (+24%):</a:t>
            </a:r>
          </a:p>
          <a:p>
            <a:r>
              <a:rPr lang="ru-RU" sz="800">
                <a:solidFill>
                  <a:srgbClr val="555555"/>
                </a:solidFill>
              </a:rPr>
              <a:t>• 2016 год: 726,170 новорождённых</a:t>
            </a:r>
          </a:p>
          <a:p>
            <a:r>
              <a:rPr lang="ru-RU" sz="800">
                <a:solidFill>
                  <a:srgbClr val="555555"/>
                </a:solidFill>
              </a:rPr>
              <a:t>• 2017 год: 787,980 новорождённых</a:t>
            </a:r>
          </a:p>
          <a:p>
            <a:r>
              <a:rPr lang="ru-RU" sz="800">
                <a:solidFill>
                  <a:srgbClr val="555555"/>
                </a:solidFill>
              </a:rPr>
              <a:t>• 2018 год: 821,576 новорождённых</a:t>
            </a:r>
          </a:p>
          <a:p>
            <a:r>
              <a:rPr lang="ru-RU" sz="800">
                <a:solidFill>
                  <a:srgbClr val="555555"/>
                </a:solidFill>
              </a:rPr>
              <a:t>• 2019 год: 862,024 новорождённых</a:t>
            </a:r>
          </a:p>
          <a:p>
            <a:r>
              <a:rPr lang="ru-RU" sz="800">
                <a:solidFill>
                  <a:srgbClr val="555555"/>
                </a:solidFill>
              </a:rPr>
              <a:t>• 2020 год: 879,407 новорождённых</a:t>
            </a:r>
          </a:p>
          <a:p>
            <a:r>
              <a:rPr lang="ru-RU" sz="800">
                <a:solidFill>
                  <a:srgbClr val="555555"/>
                </a:solidFill>
              </a:rPr>
              <a:t>• 2021 год: 905,211 новорождённых</a:t>
            </a:r>
          </a:p>
          <a:p>
            <a:r>
              <a:rPr lang="ru-RU" sz="900" b="1">
                <a:solidFill>
                  <a:srgbClr val="155724"/>
                </a:solidFill>
              </a:rPr>
              <a:t>Структура заболеваемости новорождённых:</a:t>
            </a:r>
          </a:p>
          <a:p>
            <a:r>
              <a:rPr lang="ru-RU" sz="750">
                <a:solidFill>
                  <a:srgbClr val="555555"/>
                </a:solidFill>
              </a:rPr>
              <a:t>• Анемия новорождённых — 17.1% случаев</a:t>
            </a:r>
          </a:p>
          <a:p>
            <a:r>
              <a:rPr lang="ru-RU" sz="750">
                <a:solidFill>
                  <a:srgbClr val="555555"/>
                </a:solidFill>
              </a:rPr>
              <a:t>• Гипоксически-ишемическая энцефалопатия — 15.7%</a:t>
            </a:r>
          </a:p>
          <a:p>
            <a:r>
              <a:rPr lang="ru-RU" sz="750">
                <a:solidFill>
                  <a:srgbClr val="555555"/>
                </a:solidFill>
              </a:rPr>
              <a:t>• Бронхиолит новорождённых — 11.9%</a:t>
            </a:r>
          </a:p>
          <a:p>
            <a:r>
              <a:rPr lang="ru-RU" sz="750">
                <a:solidFill>
                  <a:srgbClr val="555555"/>
                </a:solidFill>
              </a:rPr>
              <a:t>• Неонатальный сепсис — 8.9%</a:t>
            </a:r>
          </a:p>
          <a:p>
            <a:r>
              <a:rPr lang="ru-RU" sz="750">
                <a:solidFill>
                  <a:srgbClr val="555555"/>
                </a:solidFill>
              </a:rPr>
              <a:t>• Желтуха новорождённых — 7.4%</a:t>
            </a:r>
          </a:p>
        </p:txBody>
      </p:sp>
      <!-- РЕЗУЛЬТАТЫ АНАЛИЗА -->
      <p:sp>
        <p:nvSpPr>
          <p:cNvPr id="7" name="RightCol2"/>
          <p:cNvSpPr>
            <a:spLocks noGrp="1"/>
          </p:cNvSpPr>
          <p:nvPr/>
        </p:nvSpPr>
        <p:spPr>
          <a:xfrm>
            <a:off x="3750000" y="3100000"/>
            <a:ext cx="3500000" cy="2600000"/>
          </a:xfrm>
          <a:prstGeom prst="rect">
            <a:avLst/>
          </a:prstGeom>
          <a:solidFill>
            <a:srgbClr val="E8F4F8"/>
          </a:solidFill>
        </p:spPr>
        <p:txBody>
          <a:bodyPr/>
          <a:lstStyle/>
          <a:p>
            <a:r>
              <a:rPr lang="ru-RU" sz="1100" b="1">
                <a:solidFill>
                  <a:srgbClr val="1976D2"/>
                </a:solidFill>
              </a:rPr>
              <a:t>РЕЗУЛЬТАТЫ АНАЛИЗА</a:t>
            </a:r>
          </a:p>
          <a:p>
            <a:r>
              <a:rPr lang="ru-RU" sz="900" b="1">
                <a:solidFill>
                  <a:srgbClr val="1976D2"/>
                </a:solidFill>
              </a:rPr>
              <a:t>Факторы риска у беременных:</a:t>
            </a:r>
          </a:p>
          <a:p>
            <a:r>
              <a:rPr lang="ru-RU" sz="750">
                <a:solidFill>
                  <a:srgbClr val="555555"/>
                </a:solidFill>
              </a:rPr>
              <a:t>• Неправильное питание и недостаток витаминов выявлены у 68% обследованных беременных женщин</a:t>
            </a:r>
          </a:p>
          <a:p>
            <a:r>
              <a:rPr lang="ru-RU" sz="750">
                <a:solidFill>
                  <a:srgbClr val="555555"/>
                </a:solidFill>
              </a:rPr>
              <a:t>• Нарушения режима дня и отдыха зафиксированы в 73% случаев</a:t>
            </a:r>
          </a:p>
          <a:p>
            <a:r>
              <a:rPr lang="ru-RU" sz="750">
                <a:solidFill>
                  <a:srgbClr val="555555"/>
                </a:solidFill>
              </a:rPr>
              <a:t>• Хронический стресс и психоэмоциональные нагрузки — 45%</a:t>
            </a:r>
          </a:p>
          <a:p>
            <a:r>
              <a:rPr lang="ru-RU" sz="900" b="1">
                <a:solidFill>
                  <a:srgbClr val="1976D2"/>
                </a:solidFill>
              </a:rPr>
              <a:t>Клинические показатели:</a:t>
            </a:r>
          </a:p>
          <a:p>
            <a:r>
              <a:rPr lang="ru-RU" sz="750">
                <a:solidFill>
                  <a:srgbClr val="555555"/>
                </a:solidFill>
              </a:rPr>
              <a:t>• Средний вес переношенных новорождённых: 3,650 ± 0,450 кг</a:t>
            </a:r>
          </a:p>
          <a:p>
            <a:r>
              <a:rPr lang="ru-RU" sz="750">
                <a:solidFill>
                  <a:srgbClr val="555555"/>
                </a:solidFill>
              </a:rPr>
              <a:t>• Средняя длина тела: 52,3 ± 2,1 см</a:t>
            </a:r>
          </a:p>
          <a:p>
            <a:r>
              <a:rPr lang="ru-RU" sz="750">
                <a:solidFill>
                  <a:srgbClr val="555555"/>
                </a:solidFill>
              </a:rPr>
              <a:t>• Оценка по шкале Апгар: 7-8 баллов в 78% случаев</a:t>
            </a:r>
          </a:p>
          <a:p>
            <a:r>
              <a:rPr lang="ru-RU" sz="900" b="1">
                <a:solidFill>
                  <a:srgbClr val="1976D2"/>
                </a:solidFill>
              </a:rPr>
              <a:t>Эффективность профилактики:</a:t>
            </a:r>
          </a:p>
          <a:p>
            <a:r>
              <a:rPr lang="ru-RU" sz="750">
                <a:solidFill>
                  <a:srgbClr val="555555"/>
                </a:solidFill>
              </a:rPr>
              <a:t>• Правильное грудное вскармливание снижает риск осложнений на 42%</a:t>
            </a:r>
          </a:p>
          <a:p>
            <a:r>
              <a:rPr lang="ru-RU" sz="750">
                <a:solidFill>
                  <a:srgbClr val="555555"/>
                </a:solidFill>
              </a:rPr>
              <a:t>• Соблюдение режима дня улучшает показатели развития на 35%</a:t>
            </a:r>
          </a:p>
          <a:p>
            <a:r>
              <a:rPr lang="ru-RU" sz="750">
                <a:solidFill>
                  <a:srgbClr val="555555"/>
                </a:solidFill>
              </a:rPr>
              <a:t>• Регулярный медицинский контроль уменьшает частоту госпитализаций на 28%</a:t>
            </a:r>
          </a:p>
          <a:p>
            <a:r>
              <a:rPr lang="ru-RU" sz="750">
                <a:solidFill>
                  <a:srgbClr val="555555"/>
                </a:solidFill>
              </a:rPr>
              <a:t>• Сбалансированное питание матери предотвращает анемию в 65% случаев</a:t>
            </a:r>
          </a:p>
        </p:txBody>
      </p:sp>
      <!-- Images Row -->
      <p:pic>
        <p:nvPicPr>
          <p:cNvPr id="31" name="Image1"/>
          <p:cNvPicPr/>
          <p:nvPr/>
        </p:nvPicPr>
        <p:blipFill>
          <a:blip r:embed="rId1"/>
          <a:stretch>
            <a:fillRect/>
          </a:stretch>
        </p:blipFill>
        <p:spPr>
          <a:xfrm>
            <a:off x="250000" y="5800000"/>
            <a:ext cx="850000" cy="650000"/>
          </a:xfrm>
          <a:prstGeom prst="rect">
            <a:avLst/>
          </a:prstGeom>
        </p:spPr>
      </p:pic>
      <p:pic>
        <p:nvPicPr>
          <p:cNvPr id="32" name="Image2"/>
          <p:cNvPicPr/>
          <p:nvPr/>
        </p:nvPicPr>
        <p:blipFill>
          <a:blip r:embed="rId2"/>
          <a:stretch>
            <a:fillRect/>
          </a:stretch>
        </p:blipFill>
        <p:spPr>
          <a:xfrm>
            <a:off x="1150000" y="5800000"/>
            <a:ext cx="850000" cy="650000"/>
          </a:xfrm>
          <a:prstGeom prst="rect">
            <a:avLst/>
          </a:prstGeom>
        </p:spPr>
      </p:pic>
      <p:pic>
        <p:nvPicPr>
          <p:cNvPr id="33" name="Image3"/>
          <p:cNvPicPr/>
          <p:nvPr/>
        </p:nvPicPr>
        <p:blipFill>
          <a:blip r:embed="rId3"/>
          <a:stretch>
            <a:fillRect/>
          </a:stretch>
        </p:blipFill>
        <p:spPr>
          <a:xfrm>
            <a:off x="2050000" y="5800000"/>
            <a:ext cx="850000" cy="650000"/>
          </a:xfrm>
          <a:prstGeom prst="rect">
            <a:avLst/>
          </a:prstGeom>
        </p:spPr>
      </p:pic>
      <p:pic>
        <p:nvPicPr>
          <p:cNvPr id="34" name="Image4"/>
          <p:cNvPicPr/>
          <p:nvPr/>
        </p:nvPicPr>
        <p:blipFill>
          <a:blip r:embed="rId4"/>
          <a:stretch>
            <a:fillRect/>
          </a:stretch>
        </p:blipFill>
        <p:spPr>
          <a:xfrm>
            <a:off x="2950000" y="5800000"/>
            <a:ext cx="850000" cy="650000"/>
          </a:xfrm>
          <a:prstGeom prst="rect">
            <a:avLst/>
          </a:prstGeom>
        </p:spPr>
      </p:pic>
      <p:pic>
        <p:nvPicPr>
          <p:cNvPr id="35" name="Image5"/>
          <p:cNvPicPr/>
          <p:nvPr/>
        </p:nvPicPr>
        <p:blipFill>
          <a:blip r:embed="rId5"/>
          <a:stretch>
            <a:fillRect/>
          </a:stretch>
        </p:blipFill>
        <p:spPr>
          <a:xfrm>
            <a:off x="3850000" y="5800000"/>
            <a:ext cx="850000" cy="650000"/>
          </a:xfrm>
          <a:prstGeom prst="rect">
            <a:avLst/>
          </a:prstGeom>
        </p:spPr>
      </p:pic>
      <p:pic>
        <p:nvPicPr>
          <p:cNvPr id="36" name="Image6"/>
          <p:cNvPicPr/>
          <p:nvPr/>
        </p:nvPicPr>
        <p:blipFill>
          <a:blip r:embed="rId6"/>
          <a:stretch>
            <a:fillRect/>
          </a:stretch>
        </p:blipFill>
        <p:spPr>
          <a:xfrm>
            <a:off x="4750000" y="5800000"/>
            <a:ext cx="850000" cy="650000"/>
          </a:xfrm>
          <a:prstGeom prst="rect">
            <a:avLst/>
          </a:prstGeom>
        </p:spPr>
      </p:pic>
      <p:pic>
        <p:nvPicPr>
          <p:cNvPr id="37" name="Image7"/>
          <p:cNvPicPr/>
          <p:nvPr/>
        </p:nvPicPr>
        <p:blipFill>
          <a:blip r:embed="rId7"/>
          <a:stretch>
            <a:fillRect/>
          </a:stretch>
        </p:blipFill>
        <p:spPr>
          <a:xfrm>
            <a:off x="5650000" y="5800000"/>
            <a:ext cx="850000" cy="650000"/>
          </a:xfrm>
          <a:prstGeom prst="rect">
            <a:avLst/>
          </a:prstGeom>
        </p:spPr>
      </p:pic>
      <p:pic>
        <p:nvPicPr>
          <p:cNvPr id="38" name="Image8"/>
          <p:cNvPicPr/>
          <p:nvPr/>
        </p:nvPicPr>
        <p:blipFill>
          <a:blip r:embed="rId8"/>
          <a:stretch>
            <a:fillRect/>
          </a:stretch>
        </p:blipFill>
        <p:spPr>
          <a:xfrm>
            <a:off x="6550000" y="5800000"/>
            <a:ext cx="850000" cy="650000"/>
          </a:xfrm>
          <a:prstGeom prst="rect">
            <a:avLst/>
          </a:prstGeom>
        </p:spPr>
      </p:pic>
      <p:pic>
        <p:nvPicPr>
          <p:cNvPr id="39" name="Image9"/>
          <p:cNvPicPr/>
          <p:nvPr/>
        </p:nvPicPr>
        <p:blipFill>
          <a:blip r:embed="rId9"/>
          <a:stretch>
            <a:fillRect/>
          </a:stretch>
        </p:blipFill>
        <p:spPr>
          <a:xfrm>
            <a:off x="250000" y="6510000"/>
            <a:ext cx="850000" cy="650000"/>
          </a:xfrm>
          <a:prstGeom prst="rect">
            <a:avLst/>
          </a:prstGeom>
        </p:spPr>
      </p:pic>
      <p:pic>
        <p:nvPicPr>
          <p:cNvPr id="40" name="Image10"/>
          <p:cNvPicPr/>
          <p:nvPr/>
        </p:nvPicPr>
        <p:blipFill>
          <a:blip r:embed="rId10"/>
          <a:stretch>
            <a:fillRect/>
          </a:stretch>
        </p:blipFill>
        <p:spPr>
          <a:xfrm>
            <a:off x="1150000" y="6510000"/>
            <a:ext cx="850000" cy="650000"/>
          </a:xfrm>
          <a:prstGeom prst="rect">
            <a:avLst/>
          </a:prstGeom>
        </p:spPr>
      </p:pic>
      <p:pic>
        <p:nvPicPr>
          <p:cNvPr id="41" name="Image11"/>
          <p:cNvPicPr/>
          <p:nvPr/>
        </p:nvPicPr>
        <p:blipFill>
          <a:blip r:embed="rId11"/>
          <a:stretch>
            <a:fillRect/>
          </a:stretch>
        </p:blipFill>
        <p:spPr>
          <a:xfrm>
            <a:off x="2050000" y="6510000"/>
            <a:ext cx="850000" cy="650000"/>
          </a:xfrm>
          <a:prstGeom prst="rect">
            <a:avLst/>
          </a:prstGeom>
        </p:spPr>
      </p:pic>
      <p:pic>
        <p:nvPicPr>
          <p:cNvPr id="42" name="Image12"/>
          <p:cNvPicPr/>
          <p:nvPr/>
        </p:nvPicPr>
        <p:blipFill>
          <a:blip r:embed="rId12"/>
          <a:stretch>
            <a:fillRect/>
          </a:stretch>
        </p:blipFill>
        <p:spPr>
          <a:xfrm>
            <a:off x="2950000" y="6510000"/>
            <a:ext cx="850000" cy="650000"/>
          </a:xfrm>
          <a:prstGeom prst="rect">
            <a:avLst/>
          </a:prstGeom>
        </p:spPr>
      </p:pic>
      <p:pic>
        <p:nvPicPr>
          <p:cNvPr id="43" name="Image13"/>
          <p:cNvPicPr/>
          <p:nvPr/>
        </p:nvPicPr>
        <p:blipFill>
          <a:blip r:embed="rId13"/>
          <a:stretch>
            <a:fillRect/>
          </a:stretch>
        </p:blipFill>
        <p:spPr>
          <a:xfrm>
            <a:off x="3850000" y="6510000"/>
            <a:ext cx="850000" cy="650000"/>
          </a:xfrm>
          <a:prstGeom prst="rect">
            <a:avLst/>
          </a:prstGeom>
        </p:spPr>
      </p:pic>
      <p:pic>
        <p:nvPicPr>
          <p:cNvPr id="44" name="Image14"/>
          <p:cNvPicPr/>
          <p:nvPr/>
        </p:nvPicPr>
        <p:blipFill>
          <a:blip r:embed="rId14"/>
          <a:stretch>
            <a:fillRect/>
          </a:stretch>
        </p:blipFill>
        <p:spPr>
          <a:xfrm>
            <a:off x="4750000" y="6510000"/>
            <a:ext cx="850000" cy="650000"/>
          </a:xfrm>
          <a:prstGeom prst="rect">
            <a:avLst/>
          </a:prstGeom>
        </p:spPr>
      </p:pic>
      <p:pic>
        <p:nvPicPr>
          <p:cNvPr id="45" name="Image15"/>
          <p:cNvPicPr/>
          <p:nvPr/>
        </p:nvPicPr>
        <p:blipFill>
          <a:blip r:embed="rId15"/>
          <a:stretch>
            <a:fillRect/>
          </a:stretch>
        </p:blipFill>
        <p:spPr>
          <a:xfrm>
            <a:off x="5650000" y="6510000"/>
            <a:ext cx="850000" cy="650000"/>
          </a:xfrm>
          <a:prstGeom prst="rect">
            <a:avLst/>
          </a:prstGeom>
        </p:spPr>
      </p:pic>
      <p:pic>
        <p:nvPicPr>
          <p:cNvPr id="46" name="Image16"/>
          <p:cNvPicPr/>
          <p:nvPr/>
        </p:nvPicPr>
        <p:blipFill>
          <a:blip r:embed="rId16"/>
          <a:stretch>
            <a:fillRect/>
          </a:stretch>
        </p:blipFill>
        <p:spPr>
          <a:xfrm>
            <a:off x="6550000" y="6510000"/>
            <a:ext cx="850000" cy="650000"/>
          </a:xfrm>
          <a:prstGeom prst="rect">
            <a:avLst/>
          </a:prstGeom>
        </p:spPr>
      </p:pic>
      <!-- Footer -->
      <p:sp>
        <p:nvSpPr>
          <p:cNvPr id="50" name="Footer"/>
          <p:cNvSpPr>
            <a:spLocks noGrp="1"/>
          </p:cNvSpPr>
          <p:nvPr/>
        </p:nvSpPr>
        <p:spPr>
          <a:xfrm>
            <a:off x="250000" y="10000000"/>
            <a:ext cx="7000000" cy="400000"/>
          </a:xfrm>
          <a:prstGeom prst="rect">
            <a:avLst/>
          </a:prstGeom>
          <a:solidFill>
            <a:srgbClr val="2C3E50"/>
          </a:solidFill>
        </p:spPr>
        <p:txBody>
          <a:bodyPr/>
          <a:lstStyle/>
          <a:p>
            <a:pPr algn="ctr"/>
            <a:r>
              <a:rPr lang="ru-RU" sz="900">
                <a:solidFill>
                  <a:srgbClr val="FFFFFF"/>
                </a:solidFill>
              </a:rPr>
              <a:t>МЕДИЦИНСКИЕ ИССЛЕДОВАНИЯ • Ташкентский Государственный Медицинский Университет • 2025</a:t>
            </a:r>
          </a:p>
        </p:txBody>
      </p:sp>
    </p:spTree>
  </p:cSld>
</p:sld>
</file>