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png" ContentType="image/png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</Types>
</file>

<file path=_rels/.rels><?xml version="1.0" encoding="UTF-8" standalone="yes"?>
<Relationships xmlns="http://schemas.openxmlformats.org/package/2006/relationships">
    <Relationship Id="rId1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1"/>
  </p:sldIdLst>
  <p:sldSz cx="9144000" cy="6858000" type="screen4x3"/>
  <p:notesSz cx="6858000" cy="9144000"/>
</p:presentation>
</file>

<file path=ppt/_rels/presentation.xml.rels><?xml version="1.0" encoding="UTF-8" standalone="yes"?>
<Relationships xmlns="http://schemas.openxmlformats.org/package/2006/relationships">
    <Relationship Id="rId1" Type="http://schemas.openxmlformats.org/officeDocument/2006/relationships/slide" Target="slides/slide1.xml"/>
</Relationships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image" Target="../media/image1.png"/>
<Relationship Id="rId2" Type="http://schemas.openxmlformats.org/officeDocument/2006/relationships/image" Target="../media/image2.png"/>
<Relationship Id="rId3" Type="http://schemas.openxmlformats.org/officeDocument/2006/relationships/image" Target="../media/image3.png"/>
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!-- Header -->
      <p:sp>
        <p:nvSpPr>
          <p:cNvPr id="2" name="Title"/>
          <p:cNvSpPr>
            <a:spLocks noGrp="1"/>
          </p:cNvSpPr>
          <p:nvPr>
            <p:ph type="title"/>
          </p:nvPr>
        </p:nvSpPr>
        <p:spPr>
          <a:xfrm>
            <a:off x="350000" y="250000"/>
            <a:ext cx="8444000" cy="900000"/>
          </a:xfrm>
          <a:prstGeom prst="rect">
            <a:avLst/>
          </a:prstGeom>
          <a:solidFill>
            <a:srgbClr val="2980B9"/>
          </a:solidFill>
        </p:spPr>
        <p:txBody>
          <a:bodyPr/>
          <a:lstStyle/>
          <a:p>
            <a:r>
              <a:rPr lang="uz-UZ" sz="2000" b="1">
                <a:solidFill>
                  <a:srgbClr val="FFFFFF"/>
                </a:solidFill>
                <a:latin typeface="Arial"/>
              </a:rPr>
              <a:t>SURUNKALI QAYTALANUVCHI QAVARCHIQ</a:t>
            </a:r>
          </a:p>
          <a:p>
            <a:r>
              <a:rPr lang="uz-UZ" sz="1400">
                <a:solidFill>
                  <a:srgbClr val="FFFFFF"/>
                </a:solidFill>
              </a:rPr>
              <a:t>Klinik va Molekulyar-Genetik Aspektlari • Xoshimov A.A.</a:t>
            </a:r>
          </a:p>
        </p:txBody>
      </p:sp>
      <!-- Row 1: Col 1 - DOLZARBLIGI -->
      <p:sp>
        <p:nvSpPr>
          <p:cNvPr id="3" name="Col1"/>
          <p:cNvSpPr>
            <a:spLocks noGrp="1"/>
          </p:cNvSpPr>
          <p:nvPr/>
        </p:nvSpPr>
        <p:spPr>
          <a:xfrm>
            <a:off x="350000" y="1300000"/>
            <a:ext cx="4000000" cy="1600000"/>
          </a:xfrm>
          <a:prstGeom prst="rect">
            <a:avLst/>
          </a:prstGeom>
          <a:solidFill>
            <a:srgbClr val="E3F2FD"/>
          </a:solidFill>
        </p:spPr>
        <p:txBody>
          <a:bodyPr/>
          <a:lstStyle/>
          <a:p>
            <a:r>
              <a:rPr lang="uz-UZ" sz="1200" b="1">
                <a:solidFill>
                  <a:srgbClr val="1976D2"/>
                </a:solidFill>
              </a:rPr>
              <a:t>DOLZARBLIGI</a:t>
            </a:r>
          </a:p>
          <a:p>
            <a:r>
              <a:rPr lang="uz-UZ" sz="900">
                <a:solidFill>
                  <a:srgbClr val="555555"/>
                </a:solidFill>
              </a:rPr>
              <a:t>JSST "allergik kasalliklar asri"</a:t>
            </a:r>
          </a:p>
          <a:p>
            <a:r>
              <a:rPr lang="uz-UZ" sz="900" b="1">
                <a:solidFill>
                  <a:srgbClr val="1976D2"/>
                </a:solidFill>
              </a:rPr>
              <a:t>Statistika:</a:t>
            </a:r>
          </a:p>
          <a:p>
            <a:r>
              <a:rPr lang="uz-UZ" sz="850">
                <a:solidFill>
                  <a:srgbClr val="555555"/>
                </a:solidFill>
              </a:rPr>
              <a:t>• 150M+ Yevropada</a:t>
            </a:r>
          </a:p>
          <a:p>
            <a:r>
              <a:rPr lang="uz-UZ" sz="850">
                <a:solidFill>
                  <a:srgbClr val="555555"/>
                </a:solidFill>
              </a:rPr>
              <a:t>• 20% umumiy aholi</a:t>
            </a:r>
          </a:p>
          <a:p>
            <a:r>
              <a:rPr lang="uz-UZ" sz="850">
                <a:solidFill>
                  <a:srgbClr val="555555"/>
                </a:solidFill>
              </a:rPr>
              <a:t>• 40% Germaniyada</a:t>
            </a:r>
          </a:p>
          <a:p>
            <a:r>
              <a:rPr lang="uz-UZ" sz="850">
                <a:solidFill>
                  <a:srgbClr val="555555"/>
                </a:solidFill>
              </a:rPr>
              <a:t>• 30% Kanada/Daniya</a:t>
            </a:r>
          </a:p>
          <a:p>
            <a:r>
              <a:rPr lang="uz-UZ" sz="950" b="1">
                <a:solidFill>
                  <a:srgbClr val="D32F2F"/>
                </a:solidFill>
              </a:rPr>
              <a:t>Prognoz 2025: 50%</a:t>
            </a:r>
          </a:p>
        </p:txBody>
      </p:sp>
      <!-- Row 1: Col 2 - MAQSAD -->
      <p:sp>
        <p:nvSpPr>
          <p:cNvPr id="4" name="Col2"/>
          <p:cNvSpPr>
            <a:spLocks noGrp="1"/>
          </p:cNvSpPr>
          <p:nvPr/>
        </p:nvSpPr>
        <p:spPr>
          <a:xfrm>
            <a:off x="4500000" y="1300000"/>
            <a:ext cx="4294000" cy="1600000"/>
          </a:xfrm>
          <a:prstGeom prst="rect">
            <a:avLst/>
          </a:prstGeom>
          <a:solidFill>
            <a:srgbClr val="FFF3E0"/>
          </a:solidFill>
        </p:spPr>
        <p:txBody>
          <a:bodyPr/>
          <a:lstStyle/>
          <a:p>
            <a:r>
              <a:rPr lang="uz-UZ" sz="1200" b="1">
                <a:solidFill>
                  <a:srgbClr val="E65100"/>
                </a:solidFill>
              </a:rPr>
              <a:t>MAQSAD VA VAZIFALAR</a:t>
            </a:r>
          </a:p>
          <a:p>
            <a:r>
              <a:rPr lang="uz-UZ" sz="800">
                <a:solidFill>
                  <a:srgbClr val="555555"/>
                </a:solidFill>
              </a:rPr>
              <a:t>SQQ klinik va molekulyar-genetik asoslarini o'rganish</a:t>
            </a:r>
          </a:p>
          <a:p>
            <a:r>
              <a:rPr lang="uz-UZ" sz="950" b="1">
                <a:solidFill>
                  <a:srgbClr val="E65100"/>
                </a:solidFill>
              </a:rPr>
              <a:t>Vazifalar:</a:t>
            </a:r>
          </a:p>
          <a:p>
            <a:r>
              <a:rPr lang="uz-UZ" sz="750">
                <a:solidFill>
                  <a:srgbClr val="555555"/>
                </a:solidFill>
              </a:rPr>
              <a:t>• Klinik ko'rinishlar</a:t>
            </a:r>
          </a:p>
          <a:p>
            <a:r>
              <a:rPr lang="uz-UZ" sz="750">
                <a:solidFill>
                  <a:srgbClr val="555555"/>
                </a:solidFill>
              </a:rPr>
              <a:t>• Molekulyar markerlar</a:t>
            </a:r>
          </a:p>
          <a:p>
            <a:r>
              <a:rPr lang="uz-UZ" sz="750">
                <a:solidFill>
                  <a:srgbClr val="555555"/>
                </a:solidFill>
              </a:rPr>
              <a:t>• Immunologik omillar</a:t>
            </a:r>
          </a:p>
          <a:p>
            <a:r>
              <a:rPr lang="uz-UZ" sz="750">
                <a:solidFill>
                  <a:srgbClr val="555555"/>
                </a:solidFill>
              </a:rPr>
              <a:t>• Diagnostika algoritmi</a:t>
            </a:r>
          </a:p>
          <a:p>
            <a:r>
              <a:rPr lang="uz-UZ" sz="750">
                <a:solidFill>
                  <a:srgbClr val="555555"/>
                </a:solidFill>
              </a:rPr>
              <a:t>• Profilaktik tadbirlar</a:t>
            </a:r>
          </a:p>
        </p:txBody>
      </p:sp>
      <!-- Row 2: USULLAR -->
      <p:sp>
        <p:nvSpPr>
          <p:cNvPr id="5" name="Methods"/>
          <p:cNvSpPr>
            <a:spLocks noGrp="1"/>
          </p:cNvSpPr>
          <p:nvPr/>
        </p:nvSpPr>
        <p:spPr>
          <a:xfrm>
            <a:off x="350000" y="3050000"/>
            <a:ext cx="4000000" cy="1000000"/>
          </a:xfrm>
          <a:prstGeom prst="rect">
            <a:avLst/>
          </a:prstGeom>
          <a:solidFill>
            <a:srgbClr val="E8F5E9"/>
          </a:solidFill>
        </p:spPr>
        <p:txBody>
          <a:bodyPr/>
          <a:lstStyle/>
          <a:p>
            <a:r>
              <a:rPr lang="uz-UZ" sz="1100" b="1">
                <a:solidFill>
                  <a:srgbClr val="2E7D32"/>
                </a:solidFill>
              </a:rPr>
              <a:t>USULLAR: IMMUNOLOGIK</a:t>
            </a:r>
          </a:p>
          <a:p>
            <a:r>
              <a:rPr lang="uz-UZ" sz="750">
                <a:solidFill>
                  <a:srgbClr val="555555"/>
                </a:solidFill>
              </a:rPr>
              <a:t>Eozinofillar • IgE • Sitokinlar • Immunoglobulinlar</a:t>
            </a:r>
          </a:p>
          <a:p>
            <a:r>
              <a:rPr lang="uz-UZ" sz="1100" b="1">
                <a:solidFill>
                  <a:srgbClr val="2E7D32"/>
                </a:solidFill>
              </a:rPr>
              <a:t>MOLEKULYAR-GENETIK</a:t>
            </a:r>
          </a:p>
          <a:p>
            <a:r>
              <a:rPr lang="uz-UZ" sz="750">
                <a:solidFill>
                  <a:srgbClr val="555555"/>
                </a:solidFill>
              </a:rPr>
              <a:t>I-FABR geni • Polimorfizm • Gen-gen ta'siri • Gen-fenotip</a:t>
            </a:r>
          </a:p>
        </p:txBody>
      </p:sp>
      <!-- Row 2: YANGILIK -->
      <p:sp>
        <p:nvSpPr>
          <p:cNvPr id="6" name="Innovation"/>
          <p:cNvSpPr>
            <a:spLocks noGrp="1"/>
          </p:cNvSpPr>
          <p:nvPr/>
        </p:nvSpPr>
        <p:spPr>
          <a:xfrm>
            <a:off x="4500000" y="3050000"/>
            <a:ext cx="4294000" cy="1000000"/>
          </a:xfrm>
          <a:prstGeom prst="rect">
            <a:avLst/>
          </a:prstGeom>
          <a:solidFill>
            <a:srgbClr val="FCE4EC"/>
          </a:solidFill>
        </p:spPr>
        <p:txBody>
          <a:bodyPr/>
          <a:lstStyle/>
          <a:p>
            <a:r>
              <a:rPr lang="uz-UZ" sz="1100" b="1">
                <a:solidFill>
                  <a:srgbClr val="C2185B"/>
                </a:solidFill>
              </a:rPr>
              <a:t>ILMIY YANGILIGI</a:t>
            </a:r>
          </a:p>
          <a:p>
            <a:r>
              <a:rPr lang="uz-UZ" sz="800" b="1">
                <a:solidFill>
                  <a:srgbClr val="C2185B"/>
                </a:solidFill>
              </a:rPr>
              <a:t>1. Korrelyatsiya:</a:t>
            </a:r>
            <a:r>
              <a:rPr lang="uz-UZ" sz="750">
                <a:solidFill>
                  <a:srgbClr val="555555"/>
                </a:solidFill>
              </a:rPr>
              <a:t> Eozinofillar, I-FABR, IgE bog'liqligi</a:t>
            </a:r>
          </a:p>
          <a:p>
            <a:r>
              <a:rPr lang="uz-UZ" sz="800" b="1">
                <a:solidFill>
                  <a:srgbClr val="C2185B"/>
                </a:solidFill>
              </a:rPr>
              <a:t>2. I-FABR roli:</a:t>
            </a:r>
            <a:r>
              <a:rPr lang="uz-UZ" sz="750">
                <a:solidFill>
                  <a:srgbClr val="555555"/>
                </a:solidFill>
              </a:rPr>
              <a:t> OIT shikastlanishida polimorfizm</a:t>
            </a:r>
          </a:p>
          <a:p>
            <a:r>
              <a:rPr lang="uz-UZ" sz="800" b="1">
                <a:solidFill>
                  <a:srgbClr val="C2185B"/>
                </a:solidFill>
              </a:rPr>
              <a:t>3. Algoritm:</a:t>
            </a:r>
            <a:r>
              <a:rPr lang="uz-UZ" sz="750">
                <a:solidFill>
                  <a:srgbClr val="555555"/>
                </a:solidFill>
              </a:rPr>
              <a:t> Yangi klinik-diagnostik algoritm ishlab chiqildi</a:t>
            </a:r>
          </a:p>
        </p:txBody>
      </p:sp>
      <!-- Images Row -->
      <p:pic>
        <p:nvPicPr>
          <p:cNvPr id="10" name="Image1"/>
          <p:cNvPicPr/>
          <p:nvPr/>
        </p:nvPicPr>
        <p:blipFill>
          <a:blip r:embed="rId1"/>
          <a:stretch>
            <a:fillRect/>
          </a:stretch>
        </p:blipFill>
        <p:spPr>
          <a:xfrm>
            <a:off x="350000" y="4200000"/>
            <a:ext cx="2744000" cy="1600000"/>
          </a:xfrm>
          <a:prstGeom prst="rect">
            <a:avLst/>
          </a:prstGeom>
        </p:spPr>
      </p:pic>
      <p:pic>
        <p:nvPicPr>
          <p:cNvPr id="11" name="Image2"/>
          <p:cNvPicPr/>
          <p:nvPr/>
        </p:nvPicPr>
        <p:blipFill>
          <a:blip r:embed="rId2"/>
          <a:stretch>
            <a:fillRect/>
          </a:stretch>
        </p:blipFill>
        <p:spPr>
          <a:xfrm>
            <a:off x="3225000" y="4200000"/>
            <a:ext cx="2744000" cy="1600000"/>
          </a:xfrm>
          <a:prstGeom prst="rect">
            <a:avLst/>
          </a:prstGeom>
        </p:spPr>
      </p:pic>
      <p:pic>
        <p:nvPicPr>
          <p:cNvPr id="12" name="Image3"/>
          <p:cNvPicPr/>
          <p:nvPr/>
        </p:nvPicPr>
        <p:blipFill>
          <a:blip r:embed="rId3"/>
          <a:stretch>
            <a:fillRect/>
          </a:stretch>
        </p:blipFill>
        <p:spPr>
          <a:xfrm>
            <a:off x="6100000" y="4200000"/>
            <a:ext cx="2694000" cy="1600000"/>
          </a:xfrm>
          <a:prstGeom prst="rect">
            <a:avLst/>
          </a:prstGeom>
        </p:spPr>
      </p:pic>
      <!-- Footer: XULOSA -->
      <p:sp>
        <p:nvSpPr>
          <p:cNvPr id="20" name="Footer"/>
          <p:cNvSpPr>
            <a:spLocks noGrp="1"/>
          </p:cNvSpPr>
          <p:nvPr/>
        </p:nvSpPr>
        <p:spPr>
          <a:xfrm>
            <a:off x="350000" y="5950000"/>
            <a:ext cx="8444000" cy="500000"/>
          </a:xfrm>
          <a:prstGeom prst="rect">
            <a:avLst/>
          </a:prstGeom>
          <a:solidFill>
            <a:srgbClr val="2C3E50"/>
          </a:solidFill>
        </p:spPr>
        <p:txBody>
          <a:bodyPr/>
          <a:lstStyle/>
          <a:p>
            <a:pPr algn="ctr"/>
            <a:r>
              <a:rPr lang="uz-UZ" sz="900" b="1">
                <a:solidFill>
                  <a:srgbClr val="FFFFFF"/>
                </a:solidFill>
              </a:rPr>
              <a:t>XULOSA: </a:t>
            </a:r>
            <a:r>
              <a:rPr lang="uz-UZ" sz="850">
                <a:solidFill>
                  <a:srgbClr val="FFFFFF"/>
                </a:solidFill>
              </a:rPr>
              <a:t>I-FABR geni polimorfizmi muhim • Yangi diagnostika va davolash algoritmlari • TIBBIY TADQIQOTLAR • TDTU • 2025</a:t>
            </a:r>
          </a:p>
        </p:txBody>
      </p:sp>
    </p:spTree>
  </p:cSld>
</p:sld>
</file>