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
    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1"/>
  </p:sldIdLst>
  <p:sldSz cx="7500000" cy="10500000"/>
  <p:notesSz cx="10500000" cy="7500000"/>
</p:presentation>
</file>

<file path=ppt/_rels/presentation.xml.rels><?xml version="1.0" encoding="UTF-8" standalone="yes"?>
<Relationships xmlns="http://schemas.openxmlformats.org/package/2006/relationships">
    <Relationship Id="rId1" Type="http://schemas.openxmlformats.org/officeDocument/2006/relationships/slide" Target="slides/slide1.xml"/>
</Relationships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
<Relationship Id="rId2" Type="http://schemas.openxmlformats.org/officeDocument/2006/relationships/image" Target="../media/image2.png"/>
<Relationship Id="rId3" Type="http://schemas.openxmlformats.org/officeDocument/2006/relationships/image" Target="../media/image3.png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!-- Header --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50000" y="150000"/>
            <a:ext cx="7000000" cy="750000"/>
          </a:xfrm>
          <a:prstGeom prst="rect">
            <a:avLst/>
          </a:prstGeom>
          <a:solidFill>
            <a:srgbClr val="2980B9"/>
          </a:solidFill>
        </p:spPr>
        <p:txBody>
          <a:bodyPr/>
          <a:lstStyle/>
          <a:p>
            <a:pPr algn="ctr"/>
            <a:r>
              <a:rPr lang="uz-UZ" sz="1600" b="1">
                <a:solidFill>
                  <a:srgbClr val="FFFFFF"/>
                </a:solidFill>
                <a:latin typeface="Arial"/>
              </a:rPr>
              <a:t>SURUNKALI QAYTALANUVCHI QAVARCHIQ</a:t>
            </a:r>
          </a:p>
          <a:p>
            <a:pPr algn="ctr"/>
            <a:r>
              <a:rPr lang="uz-UZ" sz="1200">
                <a:solidFill>
                  <a:srgbClr val="FFFFFF"/>
                </a:solidFill>
              </a:rPr>
              <a:t>Klinik va Molekulyar-Genetik Aspektlari</a:t>
            </a:r>
          </a:p>
          <a:p>
            <a:pPr algn="ctr"/>
            <a:r>
              <a:rPr lang="uz-UZ" sz="1000">
                <a:solidFill>
                  <a:srgbClr val="FFFFFF"/>
                </a:solidFill>
              </a:rPr>
              <a:t>Xoshimov A.A. • TDTU</a:t>
            </a:r>
          </a:p>
        </p:txBody>
      </p:sp>
      <!-- Row 1: DOLZARBLIGI -->
      <p:sp>
        <p:nvSpPr>
          <p:cNvPr id="3" name="Section1"/>
          <p:cNvSpPr>
            <a:spLocks noGrp="1"/>
          </p:cNvSpPr>
          <p:nvPr/>
        </p:nvSpPr>
        <p:spPr>
          <a:xfrm>
            <a:off x="250000" y="1000000"/>
            <a:ext cx="7000000" cy="1300000"/>
          </a:xfrm>
          <a:prstGeom prst="rect">
            <a:avLst/>
          </a:prstGeom>
          <a:solidFill>
            <a:srgbClr val="E3F2FD"/>
          </a:solidFill>
        </p:spPr>
        <p:txBody>
          <a:bodyPr/>
          <a:lstStyle/>
          <a:p>
            <a:r>
              <a:rPr lang="uz-UZ" sz="1200" b="1">
                <a:solidFill>
                  <a:srgbClr val="1976D2"/>
                </a:solidFill>
              </a:rPr>
              <a:t>DOLZARBLIGI</a:t>
            </a:r>
          </a:p>
          <a:p>
            <a:r>
              <a:rPr lang="uz-UZ" sz="900">
                <a:solidFill>
                  <a:srgbClr val="555555"/>
                </a:solidFill>
              </a:rPr>
              <a:t>• JSST "allergik kasalliklar asri" e'lon qilindi</a:t>
            </a:r>
          </a:p>
          <a:p>
            <a:r>
              <a:rPr lang="uz-UZ" sz="950" b="1">
                <a:solidFill>
                  <a:srgbClr val="1976D2"/>
                </a:solidFill>
              </a:rPr>
              <a:t>Global Statistika:</a:t>
            </a:r>
          </a:p>
          <a:p>
            <a:r>
              <a:rPr lang="uz-UZ" sz="850">
                <a:solidFill>
                  <a:srgbClr val="555555"/>
                </a:solidFill>
              </a:rPr>
              <a:t>• 150M+ Yevropada allergik kasalliklar</a:t>
            </a:r>
          </a:p>
          <a:p>
            <a:r>
              <a:rPr lang="uz-UZ" sz="850">
                <a:solidFill>
                  <a:srgbClr val="555555"/>
                </a:solidFill>
              </a:rPr>
              <a:t>• 20% umumiy aholi ta'sirlangan</a:t>
            </a:r>
          </a:p>
          <a:p>
            <a:r>
              <a:rPr lang="uz-UZ" sz="850">
                <a:solidFill>
                  <a:srgbClr val="555555"/>
                </a:solidFill>
              </a:rPr>
              <a:t>• 40% Germaniyada (eng yuqori ko'rsatkich)</a:t>
            </a:r>
          </a:p>
          <a:p>
            <a:r>
              <a:rPr lang="uz-UZ" sz="850">
                <a:solidFill>
                  <a:srgbClr val="555555"/>
                </a:solidFill>
              </a:rPr>
              <a:t>• 30% Kanada va Daniyada</a:t>
            </a:r>
          </a:p>
          <a:p>
            <a:r>
              <a:rPr lang="uz-UZ" sz="1000" b="1">
                <a:solidFill>
                  <a:srgbClr val="D32F2F"/>
                </a:solidFill>
              </a:rPr>
              <a:t>Prognoz 2025: 50% aholi allergik kasalliklarga duchor bo'ladi!</a:t>
            </a:r>
          </a:p>
        </p:txBody>
      </p:sp>
      <!-- Row 2: MAQSAD VA VAZIFALAR -->
      <p:sp>
        <p:nvSpPr>
          <p:cNvPr id="4" name="Section2"/>
          <p:cNvSpPr>
            <a:spLocks noGrp="1"/>
          </p:cNvSpPr>
          <p:nvPr/>
        </p:nvSpPr>
        <p:spPr>
          <a:xfrm>
            <a:off x="250000" y="2400000"/>
            <a:ext cx="7000000" cy="1400000"/>
          </a:xfrm>
          <a:prstGeom prst="rect">
            <a:avLst/>
          </a:prstGeom>
          <a:solidFill>
            <a:srgbClr val="FFF3E0"/>
          </a:solidFill>
        </p:spPr>
        <p:txBody>
          <a:bodyPr/>
          <a:lstStyle/>
          <a:p>
            <a:r>
              <a:rPr lang="uz-UZ" sz="1200" b="1">
                <a:solidFill>
                  <a:srgbClr val="E65100"/>
                </a:solidFill>
              </a:rPr>
              <a:t>MAQSAD VA VAZIFALAR</a:t>
            </a:r>
          </a:p>
          <a:p>
            <a:r>
              <a:rPr lang="uz-UZ" sz="900" b="1">
                <a:solidFill>
                  <a:srgbClr val="E65100"/>
                </a:solidFill>
              </a:rPr>
              <a:t>Maqsad:</a:t>
            </a:r>
            <a:r>
              <a:rPr lang="uz-UZ" sz="800">
                <a:solidFill>
                  <a:srgbClr val="555555"/>
                </a:solidFill>
              </a:rPr>
              <a:t> Surunkali qaytalanuvchi qavarchiqning klinik va molekulyar-genetik asoslarini o'rganish</a:t>
            </a:r>
          </a:p>
          <a:p>
            <a:r>
              <a:rPr lang="uz-UZ" sz="950" b="1">
                <a:solidFill>
                  <a:srgbClr val="E65100"/>
                </a:solidFill>
              </a:rPr>
              <a:t>Tadqiqot vazifalari:</a:t>
            </a:r>
          </a:p>
          <a:p>
            <a:r>
              <a:rPr lang="uz-UZ" sz="800">
                <a:solidFill>
                  <a:srgbClr val="555555"/>
                </a:solidFill>
              </a:rPr>
              <a:t>1. Klinik ko'rinishlarni tahlil qilish va tasniflash</a:t>
            </a:r>
          </a:p>
          <a:p>
            <a:r>
              <a:rPr lang="uz-UZ" sz="800">
                <a:solidFill>
                  <a:srgbClr val="555555"/>
                </a:solidFill>
              </a:rPr>
              <a:t>2. Molekulyar markerlar va genetik omillarni aniqlash</a:t>
            </a:r>
          </a:p>
          <a:p>
            <a:r>
              <a:rPr lang="uz-UZ" sz="800">
                <a:solidFill>
                  <a:srgbClr val="555555"/>
                </a:solidFill>
              </a:rPr>
              <a:t>3. Immunologik parametrlarni baholash (eozinofillar, IgE, sitokinlar)</a:t>
            </a:r>
          </a:p>
          <a:p>
            <a:r>
              <a:rPr lang="uz-UZ" sz="800">
                <a:solidFill>
                  <a:srgbClr val="555555"/>
                </a:solidFill>
              </a:rPr>
              <a:t>4. Diagnostika algoritmi ishlab chiqish</a:t>
            </a:r>
          </a:p>
          <a:p>
            <a:r>
              <a:rPr lang="uz-UZ" sz="800">
                <a:solidFill>
                  <a:srgbClr val="555555"/>
                </a:solidFill>
              </a:rPr>
              <a:t>5. Profilaktik tadbirlar va davolash yo'nalishlarini tavsiya qilish</a:t>
            </a:r>
          </a:p>
        </p:txBody>
      </p:sp>
      <!-- Row 3: USULLAR -->
      <p:sp>
        <p:nvSpPr>
          <p:cNvPr id="5" name="Section3"/>
          <p:cNvSpPr>
            <a:spLocks noGrp="1"/>
          </p:cNvSpPr>
          <p:nvPr/>
        </p:nvSpPr>
        <p:spPr>
          <a:xfrm>
            <a:off x="250000" y="3900000"/>
            <a:ext cx="7000000" cy="1300000"/>
          </a:xfrm>
          <a:prstGeom prst="rect">
            <a:avLst/>
          </a:prstGeom>
          <a:solidFill>
            <a:srgbClr val="E8F5E9"/>
          </a:solidFill>
        </p:spPr>
        <p:txBody>
          <a:bodyPr/>
          <a:lstStyle/>
          <a:p>
            <a:r>
              <a:rPr lang="uz-UZ" sz="1200" b="1">
                <a:solidFill>
                  <a:srgbClr val="2E7D32"/>
                </a:solidFill>
              </a:rPr>
              <a:t>TADQIQOT USULLARI</a:t>
            </a:r>
          </a:p>
          <a:p>
            <a:r>
              <a:rPr lang="uz-UZ" sz="1000" b="1">
                <a:solidFill>
                  <a:srgbClr val="2E7D32"/>
                </a:solidFill>
              </a:rPr>
              <a:t>1. Immunologik usullar:</a:t>
            </a:r>
          </a:p>
          <a:p>
            <a:r>
              <a:rPr lang="uz-UZ" sz="850">
                <a:solidFill>
                  <a:srgbClr val="555555"/>
                </a:solidFill>
              </a:rPr>
              <a:t>• Eozinofillar soni va faolligi tahlili</a:t>
            </a:r>
          </a:p>
          <a:p>
            <a:r>
              <a:rPr lang="uz-UZ" sz="850">
                <a:solidFill>
                  <a:srgbClr val="555555"/>
                </a:solidFill>
              </a:rPr>
              <a:t>• IgE darajasini aniqlash (umumiy va spetsifik)</a:t>
            </a:r>
          </a:p>
          <a:p>
            <a:r>
              <a:rPr lang="uz-UZ" sz="850">
                <a:solidFill>
                  <a:srgbClr val="555555"/>
                </a:solidFill>
              </a:rPr>
              <a:t>• Sitokinlar va immunoglobulinlar konsentratsiyasi</a:t>
            </a:r>
          </a:p>
          <a:p>
            <a:r>
              <a:rPr lang="uz-UZ" sz="1000" b="1">
                <a:solidFill>
                  <a:srgbClr val="2E7D32"/>
                </a:solidFill>
              </a:rPr>
              <a:t>2. Molekulyar-genetik usullar:</a:t>
            </a:r>
          </a:p>
          <a:p>
            <a:r>
              <a:rPr lang="uz-UZ" sz="850">
                <a:solidFill>
                  <a:srgbClr val="555555"/>
                </a:solidFill>
              </a:rPr>
              <a:t>• I-FABR geni polimorfizmi tahlili (PCR, sekvens)</a:t>
            </a:r>
          </a:p>
          <a:p>
            <a:r>
              <a:rPr lang="uz-UZ" sz="850">
                <a:solidFill>
                  <a:srgbClr val="555555"/>
                </a:solidFill>
              </a:rPr>
              <a:t>• Gen-gen ta'siri va gen-fenotip korrelyatsiyasi</a:t>
            </a:r>
          </a:p>
          <a:p>
            <a:r>
              <a:rPr lang="uz-UZ" sz="850">
                <a:solidFill>
                  <a:srgbClr val="555555"/>
                </a:solidFill>
              </a:rPr>
              <a:t>• Molekulyar markerlar va kasallik rivojlanish mexanizmlari</a:t>
            </a:r>
          </a:p>
        </p:txBody>
      </p:sp>
      <!-- Row 4: ILMIY YANGILIGI -->
      <p:sp>
        <p:nvSpPr>
          <p:cNvPr id="6" name="Section4"/>
          <p:cNvSpPr>
            <a:spLocks noGrp="1"/>
          </p:cNvSpPr>
          <p:nvPr/>
        </p:nvSpPr>
        <p:spPr>
          <a:xfrm>
            <a:off x="250000" y="5300000"/>
            <a:ext cx="7000000" cy="1200000"/>
          </a:xfrm>
          <a:prstGeom prst="rect">
            <a:avLst/>
          </a:prstGeom>
          <a:solidFill>
            <a:srgbClr val="FCE4EC"/>
          </a:solidFill>
        </p:spPr>
        <p:txBody>
          <a:bodyPr/>
          <a:lstStyle/>
          <a:p>
            <a:r>
              <a:rPr lang="uz-UZ" sz="1200" b="1">
                <a:solidFill>
                  <a:srgbClr val="C2185B"/>
                </a:solidFill>
              </a:rPr>
              <a:t>ILMIY YANGILIGI VA NATIJALAR</a:t>
            </a:r>
          </a:p>
          <a:p>
            <a:r>
              <a:rPr lang="uz-UZ" sz="950" b="1">
                <a:solidFill>
                  <a:srgbClr val="C2185B"/>
                </a:solidFill>
              </a:rPr>
              <a:t>1. Korrelyatsiya aniqlandi:</a:t>
            </a:r>
            <a:r>
              <a:rPr lang="uz-UZ" sz="850">
                <a:solidFill>
                  <a:srgbClr val="555555"/>
                </a:solidFill>
              </a:rPr>
              <a:t> Eozinofillar, I-FABR geni va IgE o'rtasida muhim bog'liqlik mavjud</a:t>
            </a:r>
          </a:p>
          <a:p>
            <a:r>
              <a:rPr lang="uz-UZ" sz="950" b="1">
                <a:solidFill>
                  <a:srgbClr val="C2185B"/>
                </a:solidFill>
              </a:rPr>
              <a:t>2. I-FABR genining roli:</a:t>
            </a:r>
            <a:r>
              <a:rPr lang="uz-UZ" sz="850">
                <a:solidFill>
                  <a:srgbClr val="555555"/>
                </a:solidFill>
              </a:rPr>
              <a:t> Og'iz ichak trakti shikastlanishida I-FABR polimorfizmining ahamiyati isbotlandi</a:t>
            </a:r>
          </a:p>
          <a:p>
            <a:r>
              <a:rPr lang="uz-UZ" sz="950" b="1">
                <a:solidFill>
                  <a:srgbClr val="C2185B"/>
                </a:solidFill>
              </a:rPr>
              <a:t>3. Yangi algoritm yaratildi:</a:t>
            </a:r>
            <a:r>
              <a:rPr lang="uz-UZ" sz="850">
                <a:solidFill>
                  <a:srgbClr val="555555"/>
                </a:solidFill>
              </a:rPr>
              <a:t> Klinik-diagnostik va davolash algoritmi ishlab chiqildi</a:t>
            </a:r>
          </a:p>
          <a:p>
            <a:r>
              <a:rPr lang="uz-UZ" sz="850">
                <a:solidFill>
                  <a:srgbClr val="555555"/>
                </a:solidFill>
              </a:rPr>
              <a:t>• Erta diagnostika imkoniyatlari kengaytirildi</a:t>
            </a:r>
          </a:p>
          <a:p>
            <a:r>
              <a:rPr lang="uz-UZ" sz="850">
                <a:solidFill>
                  <a:srgbClr val="555555"/>
                </a:solidFill>
              </a:rPr>
              <a:t>• Shaxsiy davolash yondashuvlari tavsiya etildi</a:t>
            </a:r>
          </a:p>
        </p:txBody>
      </p:sp>
      <!-- Images Row 1 -->
      <p:pic>
        <p:nvPicPr>
          <p:cNvPr id="10" name="Image1"/>
          <p:cNvPicPr/>
          <p:nvPr/>
        </p:nvPicPr>
        <p:blipFill>
          <a:blip r:embed="rId1"/>
          <a:stretch>
            <a:fillRect/>
          </a:stretch>
        </p:blipFill>
        <p:spPr>
          <a:xfrm>
            <a:off x="250000" y="6600000"/>
            <a:ext cx="2250000" cy="1300000"/>
          </a:xfrm>
          <a:prstGeom prst="rect">
            <a:avLst/>
          </a:prstGeom>
        </p:spPr>
      </p:pic>
      <p:pic>
        <p:nvPicPr>
          <p:cNvPr id="11" name="Image2"/>
          <p:cNvPicPr/>
          <p:nvPr/>
        </p:nvPicPr>
        <p:blipFill>
          <a:blip r:embed="rId2"/>
          <a:stretch>
            <a:fillRect/>
          </a:stretch>
        </p:blipFill>
        <p:spPr>
          <a:xfrm>
            <a:off x="2625000" y="6600000"/>
            <a:ext cx="2250000" cy="1300000"/>
          </a:xfrm>
          <a:prstGeom prst="rect">
            <a:avLst/>
          </a:prstGeom>
        </p:spPr>
      </p:pic>
      <p:pic>
        <p:nvPicPr>
          <p:cNvPr id="12" name="Image3"/>
          <p:cNvPicPr/>
          <p:nvPr/>
        </p:nvPicPr>
        <p:blipFill>
          <a:blip r:embed="rId3"/>
          <a:stretch>
            <a:fillRect/>
          </a:stretch>
        </p:blipFill>
        <p:spPr>
          <a:xfrm>
            <a:off x="5000000" y="6600000"/>
            <a:ext cx="2250000" cy="1300000"/>
          </a:xfrm>
          <a:prstGeom prst="rect">
            <a:avLst/>
          </a:prstGeom>
        </p:spPr>
      </p:pic>
      <!-- XULOSA -->
      <p:sp>
        <p:nvSpPr>
          <p:cNvPr id="20" name="Conclusion"/>
          <p:cNvSpPr>
            <a:spLocks noGrp="1"/>
          </p:cNvSpPr>
          <p:nvPr/>
        </p:nvSpPr>
        <p:spPr>
          <a:xfrm>
            <a:off x="250000" y="8000000"/>
            <a:ext cx="7000000" cy="900000"/>
          </a:xfrm>
          <a:prstGeom prst="rect">
            <a:avLst/>
          </a:prstGeom>
          <a:solidFill>
            <a:srgbClr val="D1ECF1"/>
          </a:solidFill>
        </p:spPr>
        <p:txBody>
          <a:bodyPr/>
          <a:lstStyle/>
          <a:p>
            <a:r>
              <a:rPr lang="uz-UZ" sz="1100" b="1">
                <a:solidFill>
                  <a:srgbClr val="0C5460"/>
                </a:solidFill>
              </a:rPr>
              <a:t>XULOSA</a:t>
            </a:r>
          </a:p>
          <a:p>
            <a:r>
              <a:rPr lang="uz-UZ" sz="900">
                <a:solidFill>
                  <a:srgbClr val="555555"/>
                </a:solidFill>
              </a:rPr>
              <a:t>• I-FABR geni polimorfizmi surunkali qaytalanuvchi qavarchiq rivojlanishida muhim rol o'ynaydi</a:t>
            </a:r>
          </a:p>
          <a:p>
            <a:r>
              <a:rPr lang="uz-UZ" sz="900">
                <a:solidFill>
                  <a:srgbClr val="555555"/>
                </a:solidFill>
              </a:rPr>
              <a:t>• Yangi klinik-diagnostik va davolash algoritmlari ishlab chiqildi</a:t>
            </a:r>
          </a:p>
          <a:p>
            <a:r>
              <a:rPr lang="uz-UZ" sz="900">
                <a:solidFill>
                  <a:srgbClr val="555555"/>
                </a:solidFill>
              </a:rPr>
              <a:t>• Immunologik va molekulyar-genetik markerlar aniqlandi va tasniflandi</a:t>
            </a:r>
          </a:p>
        </p:txBody>
      </p:sp>
      <!-- Footer -->
      <p:sp>
        <p:nvSpPr>
          <p:cNvPr id="30" name="Footer"/>
          <p:cNvSpPr>
            <a:spLocks noGrp="1"/>
          </p:cNvSpPr>
          <p:nvPr/>
        </p:nvSpPr>
        <p:spPr>
          <a:xfrm>
            <a:off x="250000" y="10000000"/>
            <a:ext cx="7000000" cy="400000"/>
          </a:xfrm>
          <a:prstGeom prst="rect">
            <a:avLst/>
          </a:prstGeom>
          <a:solidFill>
            <a:srgbClr val="2C3E50"/>
          </a:solidFill>
        </p:spPr>
        <p:txBody>
          <a:bodyPr/>
          <a:lstStyle/>
          <a:p>
            <a:pPr algn="ctr"/>
            <a:r>
              <a:rPr lang="uz-UZ" sz="900">
                <a:solidFill>
                  <a:srgbClr val="FFFFFF"/>
                </a:solidFill>
              </a:rPr>
              <a:t>TIBBIY TADQIQOTLAR • TDTU • 2025</a:t>
            </a:r>
          </a:p>
        </p:txBody>
      </p:sp>
    </p:spTree>
  </p:cSld>
</p:sld>
</file>